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9"/>
  </p:notesMasterIdLst>
  <p:handoutMasterIdLst>
    <p:handoutMasterId r:id="rId40"/>
  </p:handoutMasterIdLst>
  <p:sldIdLst>
    <p:sldId id="1309" r:id="rId6"/>
    <p:sldId id="1342" r:id="rId7"/>
    <p:sldId id="1348" r:id="rId8"/>
    <p:sldId id="1349" r:id="rId9"/>
    <p:sldId id="1343" r:id="rId10"/>
    <p:sldId id="1345" r:id="rId11"/>
    <p:sldId id="1350" r:id="rId12"/>
    <p:sldId id="1346" r:id="rId13"/>
    <p:sldId id="1351" r:id="rId14"/>
    <p:sldId id="1347" r:id="rId15"/>
    <p:sldId id="1352" r:id="rId16"/>
    <p:sldId id="1353" r:id="rId17"/>
    <p:sldId id="1354" r:id="rId18"/>
    <p:sldId id="1355" r:id="rId19"/>
    <p:sldId id="1356" r:id="rId20"/>
    <p:sldId id="1362" r:id="rId21"/>
    <p:sldId id="1357" r:id="rId22"/>
    <p:sldId id="1358" r:id="rId23"/>
    <p:sldId id="1359" r:id="rId24"/>
    <p:sldId id="1360" r:id="rId25"/>
    <p:sldId id="1361" r:id="rId26"/>
    <p:sldId id="1363" r:id="rId27"/>
    <p:sldId id="1371" r:id="rId28"/>
    <p:sldId id="1372" r:id="rId29"/>
    <p:sldId id="1365" r:id="rId30"/>
    <p:sldId id="1364" r:id="rId31"/>
    <p:sldId id="1369" r:id="rId32"/>
    <p:sldId id="1368" r:id="rId33"/>
    <p:sldId id="1366" r:id="rId34"/>
    <p:sldId id="1367" r:id="rId35"/>
    <p:sldId id="1370" r:id="rId36"/>
    <p:sldId id="1341" r:id="rId37"/>
    <p:sldId id="1373" r:id="rId38"/>
  </p:sldIdLst>
  <p:sldSz cx="12436475" cy="6994525"/>
  <p:notesSz cx="6858000" cy="9144000"/>
  <p:custDataLst>
    <p:tags r:id="rId41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X minutes" id="{CA7C21A0-12E4-48D2-88AE-BA1EA86ED90D}">
          <p14:sldIdLst>
            <p14:sldId id="1309"/>
            <p14:sldId id="1342"/>
          </p14:sldIdLst>
        </p14:section>
        <p14:section name="Intro - X minutes" id="{262DF92D-807A-457B-83EF-C53B8BA76377}">
          <p14:sldIdLst>
            <p14:sldId id="1348"/>
            <p14:sldId id="1349"/>
            <p14:sldId id="1343"/>
            <p14:sldId id="1345"/>
            <p14:sldId id="1350"/>
            <p14:sldId id="1346"/>
            <p14:sldId id="1351"/>
          </p14:sldIdLst>
        </p14:section>
        <p14:section name="Pipeline - X minutes" id="{2F881FF2-773A-4FA9-8076-D4A28DB643D9}">
          <p14:sldIdLst>
            <p14:sldId id="1347"/>
            <p14:sldId id="1352"/>
            <p14:sldId id="1353"/>
            <p14:sldId id="1354"/>
            <p14:sldId id="1355"/>
            <p14:sldId id="1356"/>
            <p14:sldId id="1362"/>
            <p14:sldId id="1357"/>
            <p14:sldId id="1358"/>
            <p14:sldId id="1359"/>
            <p14:sldId id="1360"/>
            <p14:sldId id="1361"/>
            <p14:sldId id="1363"/>
            <p14:sldId id="1371"/>
            <p14:sldId id="1372"/>
          </p14:sldIdLst>
        </p14:section>
        <p14:section name="Mobile - X minutes" id="{66964B97-4267-4A0E-BEBB-86CD69135FF2}">
          <p14:sldIdLst>
            <p14:sldId id="1365"/>
            <p14:sldId id="1364"/>
            <p14:sldId id="1369"/>
            <p14:sldId id="1368"/>
          </p14:sldIdLst>
        </p14:section>
        <p14:section name="Summary - X minutes" id="{533727F8-8CBB-4FFC-B2EF-0A1C86DB663F}">
          <p14:sldIdLst>
            <p14:sldId id="1366"/>
            <p14:sldId id="1367"/>
            <p14:sldId id="1370"/>
            <p14:sldId id="1341"/>
            <p14:sldId id="13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BAD80A"/>
    <a:srgbClr val="737373"/>
    <a:srgbClr val="FFFFFF"/>
    <a:srgbClr val="767676"/>
    <a:srgbClr val="32145A"/>
    <a:srgbClr val="002050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65162" autoAdjust="0"/>
  </p:normalViewPr>
  <p:slideViewPr>
    <p:cSldViewPr>
      <p:cViewPr varScale="1">
        <p:scale>
          <a:sx n="114" d="100"/>
          <a:sy n="114" d="100"/>
        </p:scale>
        <p:origin x="1704" y="102"/>
      </p:cViewPr>
      <p:guideLst/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2713-4EF2-4F2B-9104-F0CB070F5E95}" type="datetime8">
              <a:rPr lang="en-US" smtClean="0">
                <a:latin typeface="Segoe UI" pitchFamily="34" charset="0"/>
              </a:rPr>
              <a:t>7/5/2017 12:41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96BB360-4395-422C-A729-CB974B278917}" type="datetime8">
              <a:rPr lang="en-US" smtClean="0"/>
              <a:t>7/5/2017 12:30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9E68977-C62F-48C1-B8E5-A952982F1FDC}" type="datetime8">
              <a:rPr lang="en-US" smtClean="0"/>
              <a:t>7/5/2017 12:30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Culture</a:t>
            </a:r>
          </a:p>
          <a:p>
            <a:r>
              <a:rPr lang="en-US" dirty="0">
                <a:effectLst/>
              </a:rPr>
              <a:t>Fundamental attributes of successful cultures: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Shared mission and incentives: infrastructure as code, apps as services, DevOps/all as teams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You need to consider your hardware as a commodity, (don't give your servers names) , servers are like farm animals, it is just harder if you name them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Build deep instrumentation into services, push complexity up the stack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Rally around agile, shared metrics, CI, service owners on call, etc.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Changing the culture: any change takes time, changing culture is no exception and you can't do it alone,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exploit compelling events to change culture: downtimes, cloud adoption, </a:t>
            </a:r>
            <a:r>
              <a:rPr lang="en-US" dirty="0" err="1">
                <a:effectLst/>
              </a:rPr>
              <a:t>devops</a:t>
            </a:r>
            <a:r>
              <a:rPr lang="en-US" dirty="0">
                <a:effectLst/>
              </a:rPr>
              <a:t> buzz</a:t>
            </a:r>
          </a:p>
          <a:p>
            <a:pPr marL="171450" indent="-171450">
              <a:buFontTx/>
              <a:buChar char="-"/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PROCESS</a:t>
            </a:r>
            <a:br>
              <a:rPr lang="en-US" sz="11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Definition and design, compliance, and continuous improvement</a:t>
            </a: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PEOPLE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Responsibilities, management, skills development, and discipline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Products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and infrastructure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7/5/2017 12:30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VS </a:t>
            </a:r>
          </a:p>
          <a:p>
            <a:r>
              <a:rPr lang="en-US" dirty="0"/>
              <a:t>Open VSTS</a:t>
            </a:r>
          </a:p>
          <a:p>
            <a:r>
              <a:rPr lang="en-US" dirty="0"/>
              <a:t>Create app</a:t>
            </a:r>
          </a:p>
          <a:p>
            <a:r>
              <a:rPr lang="en-US" dirty="0"/>
              <a:t>Check</a:t>
            </a:r>
            <a:r>
              <a:rPr lang="en-US" baseline="0" dirty="0"/>
              <a:t> it in</a:t>
            </a:r>
          </a:p>
          <a:p>
            <a:r>
              <a:rPr lang="en-US" baseline="0" dirty="0"/>
              <a:t>Enable CI build</a:t>
            </a:r>
          </a:p>
          <a:p>
            <a:r>
              <a:rPr lang="en-US" baseline="0" dirty="0"/>
              <a:t>Show the dashboard, tasks</a:t>
            </a:r>
          </a:p>
          <a:p>
            <a:r>
              <a:rPr lang="en-US" baseline="0" dirty="0"/>
              <a:t>Show the build log</a:t>
            </a:r>
          </a:p>
          <a:p>
            <a:r>
              <a:rPr lang="en-US" baseline="0" dirty="0"/>
              <a:t>Show the build tasks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7/5/2017 12:30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6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68436A8-437D-4255-9334-1742560317AD}" type="datetime8">
              <a:rPr lang="en-US" smtClean="0">
                <a:solidFill>
                  <a:prstClr val="black"/>
                </a:solidFill>
              </a:rPr>
              <a:t>7/5/2017 12:30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48560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8561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2090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74638" y="147906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790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1436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8.emf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638" y="3344576"/>
            <a:ext cx="6400800" cy="1828800"/>
          </a:xfrm>
        </p:spPr>
        <p:txBody>
          <a:bodyPr/>
          <a:lstStyle/>
          <a:p>
            <a:pPr lvl="0"/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422203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3172107" y="3547178"/>
            <a:ext cx="7072292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6200000">
            <a:off x="2768859" y="33594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08" y="1393078"/>
            <a:ext cx="4449971" cy="4450143"/>
          </a:xfrm>
          <a:prstGeom prst="rect">
            <a:avLst/>
          </a:prstGeom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10126689" y="13127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6280149" y="3547177"/>
            <a:ext cx="1168395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74048" y="2388505"/>
            <a:ext cx="1284019" cy="1361071"/>
            <a:chOff x="5474048" y="2388505"/>
            <a:chExt cx="1284019" cy="1361071"/>
          </a:xfrm>
        </p:grpSpPr>
        <p:sp>
          <p:nvSpPr>
            <p:cNvPr id="10" name="TextBox 9"/>
            <p:cNvSpPr txBox="1"/>
            <p:nvPr/>
          </p:nvSpPr>
          <p:spPr>
            <a:xfrm>
              <a:off x="5474048" y="2388505"/>
              <a:ext cx="1284019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Manage work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04603" y="2842133"/>
              <a:ext cx="365757" cy="907443"/>
              <a:chOff x="6204826" y="2842133"/>
              <a:chExt cx="365757" cy="9074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87704" y="2842133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 bwMode="auto">
              <a:xfrm>
                <a:off x="6204826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640" y="3364364"/>
            <a:ext cx="21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kern="0" dirty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9989882" y="3392681"/>
            <a:ext cx="366520" cy="366520"/>
          </a:xfrm>
          <a:prstGeom prst="ellipse">
            <a:avLst/>
          </a:prstGeom>
          <a:solidFill>
            <a:srgbClr val="C02DA2"/>
          </a:solidFill>
          <a:ln w="76200">
            <a:solidFill>
              <a:srgbClr val="C02DA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9296400" y="3547176"/>
            <a:ext cx="666478" cy="7232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04001" y="1746454"/>
            <a:ext cx="1374458" cy="2003122"/>
            <a:chOff x="8404001" y="1746454"/>
            <a:chExt cx="1374458" cy="2003122"/>
          </a:xfrm>
        </p:grpSpPr>
        <p:grpSp>
          <p:nvGrpSpPr>
            <p:cNvPr id="18" name="Group 17"/>
            <p:cNvGrpSpPr/>
            <p:nvPr/>
          </p:nvGrpSpPr>
          <p:grpSpPr>
            <a:xfrm>
              <a:off x="8787237" y="2153291"/>
              <a:ext cx="636563" cy="654393"/>
              <a:chOff x="-3389313" y="1476375"/>
              <a:chExt cx="1530350" cy="1573213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7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D3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-3205163" y="1922463"/>
                <a:ext cx="1346200" cy="1127125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-3240088" y="1619250"/>
                <a:ext cx="1268413" cy="446088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-3051175" y="2179638"/>
                <a:ext cx="234950" cy="211138"/>
              </a:xfrm>
              <a:custGeom>
                <a:avLst/>
                <a:gdLst>
                  <a:gd name="T0" fmla="*/ 106 w 106"/>
                  <a:gd name="T1" fmla="*/ 84 h 95"/>
                  <a:gd name="T2" fmla="*/ 87 w 106"/>
                  <a:gd name="T3" fmla="*/ 86 h 95"/>
                  <a:gd name="T4" fmla="*/ 81 w 106"/>
                  <a:gd name="T5" fmla="*/ 36 h 95"/>
                  <a:gd name="T6" fmla="*/ 80 w 106"/>
                  <a:gd name="T7" fmla="*/ 17 h 95"/>
                  <a:gd name="T8" fmla="*/ 80 w 106"/>
                  <a:gd name="T9" fmla="*/ 18 h 95"/>
                  <a:gd name="T10" fmla="*/ 78 w 106"/>
                  <a:gd name="T11" fmla="*/ 29 h 95"/>
                  <a:gd name="T12" fmla="*/ 65 w 106"/>
                  <a:gd name="T13" fmla="*/ 89 h 95"/>
                  <a:gd name="T14" fmla="*/ 49 w 106"/>
                  <a:gd name="T15" fmla="*/ 90 h 95"/>
                  <a:gd name="T16" fmla="*/ 23 w 106"/>
                  <a:gd name="T17" fmla="*/ 36 h 95"/>
                  <a:gd name="T18" fmla="*/ 19 w 106"/>
                  <a:gd name="T19" fmla="*/ 24 h 95"/>
                  <a:gd name="T20" fmla="*/ 18 w 106"/>
                  <a:gd name="T21" fmla="*/ 25 h 95"/>
                  <a:gd name="T22" fmla="*/ 22 w 106"/>
                  <a:gd name="T23" fmla="*/ 46 h 95"/>
                  <a:gd name="T24" fmla="*/ 27 w 106"/>
                  <a:gd name="T25" fmla="*/ 93 h 95"/>
                  <a:gd name="T26" fmla="*/ 10 w 106"/>
                  <a:gd name="T27" fmla="*/ 95 h 95"/>
                  <a:gd name="T28" fmla="*/ 0 w 106"/>
                  <a:gd name="T29" fmla="*/ 11 h 95"/>
                  <a:gd name="T30" fmla="*/ 28 w 106"/>
                  <a:gd name="T31" fmla="*/ 7 h 95"/>
                  <a:gd name="T32" fmla="*/ 51 w 106"/>
                  <a:gd name="T33" fmla="*/ 55 h 95"/>
                  <a:gd name="T34" fmla="*/ 55 w 106"/>
                  <a:gd name="T35" fmla="*/ 67 h 95"/>
                  <a:gd name="T36" fmla="*/ 56 w 106"/>
                  <a:gd name="T37" fmla="*/ 67 h 95"/>
                  <a:gd name="T38" fmla="*/ 58 w 106"/>
                  <a:gd name="T39" fmla="*/ 55 h 95"/>
                  <a:gd name="T40" fmla="*/ 69 w 106"/>
                  <a:gd name="T41" fmla="*/ 3 h 95"/>
                  <a:gd name="T42" fmla="*/ 96 w 106"/>
                  <a:gd name="T43" fmla="*/ 0 h 95"/>
                  <a:gd name="T44" fmla="*/ 106 w 106"/>
                  <a:gd name="T45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95">
                    <a:moveTo>
                      <a:pt x="106" y="84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0"/>
                      <a:pt x="80" y="24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23"/>
                      <a:pt x="79" y="27"/>
                      <a:pt x="78" y="2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1" y="31"/>
                      <a:pt x="19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33"/>
                      <a:pt x="21" y="40"/>
                      <a:pt x="22" y="46"/>
                    </a:cubicBezTo>
                    <a:cubicBezTo>
                      <a:pt x="27" y="93"/>
                      <a:pt x="27" y="93"/>
                      <a:pt x="27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3" y="59"/>
                      <a:pt x="54" y="63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106" y="84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-2795588" y="2214563"/>
                <a:ext cx="150813" cy="144463"/>
              </a:xfrm>
              <a:custGeom>
                <a:avLst/>
                <a:gdLst>
                  <a:gd name="T0" fmla="*/ 37 w 68"/>
                  <a:gd name="T1" fmla="*/ 64 h 65"/>
                  <a:gd name="T2" fmla="*/ 13 w 68"/>
                  <a:gd name="T3" fmla="*/ 58 h 65"/>
                  <a:gd name="T4" fmla="*/ 1 w 68"/>
                  <a:gd name="T5" fmla="*/ 36 h 65"/>
                  <a:gd name="T6" fmla="*/ 8 w 68"/>
                  <a:gd name="T7" fmla="*/ 12 h 65"/>
                  <a:gd name="T8" fmla="*/ 31 w 68"/>
                  <a:gd name="T9" fmla="*/ 1 h 65"/>
                  <a:gd name="T10" fmla="*/ 55 w 68"/>
                  <a:gd name="T11" fmla="*/ 7 h 65"/>
                  <a:gd name="T12" fmla="*/ 66 w 68"/>
                  <a:gd name="T13" fmla="*/ 28 h 65"/>
                  <a:gd name="T14" fmla="*/ 60 w 68"/>
                  <a:gd name="T15" fmla="*/ 53 h 65"/>
                  <a:gd name="T16" fmla="*/ 37 w 68"/>
                  <a:gd name="T17" fmla="*/ 64 h 65"/>
                  <a:gd name="T18" fmla="*/ 32 w 68"/>
                  <a:gd name="T19" fmla="*/ 15 h 65"/>
                  <a:gd name="T20" fmla="*/ 22 w 68"/>
                  <a:gd name="T21" fmla="*/ 21 h 65"/>
                  <a:gd name="T22" fmla="*/ 20 w 68"/>
                  <a:gd name="T23" fmla="*/ 34 h 65"/>
                  <a:gd name="T24" fmla="*/ 36 w 68"/>
                  <a:gd name="T25" fmla="*/ 50 h 65"/>
                  <a:gd name="T26" fmla="*/ 47 w 68"/>
                  <a:gd name="T27" fmla="*/ 30 h 65"/>
                  <a:gd name="T28" fmla="*/ 32 w 68"/>
                  <a:gd name="T29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5">
                    <a:moveTo>
                      <a:pt x="37" y="64"/>
                    </a:moveTo>
                    <a:cubicBezTo>
                      <a:pt x="27" y="65"/>
                      <a:pt x="19" y="63"/>
                      <a:pt x="13" y="58"/>
                    </a:cubicBezTo>
                    <a:cubicBezTo>
                      <a:pt x="6" y="53"/>
                      <a:pt x="2" y="46"/>
                      <a:pt x="1" y="36"/>
                    </a:cubicBezTo>
                    <a:cubicBezTo>
                      <a:pt x="0" y="27"/>
                      <a:pt x="2" y="18"/>
                      <a:pt x="8" y="12"/>
                    </a:cubicBezTo>
                    <a:cubicBezTo>
                      <a:pt x="13" y="6"/>
                      <a:pt x="21" y="2"/>
                      <a:pt x="31" y="1"/>
                    </a:cubicBezTo>
                    <a:cubicBezTo>
                      <a:pt x="41" y="0"/>
                      <a:pt x="49" y="2"/>
                      <a:pt x="55" y="7"/>
                    </a:cubicBezTo>
                    <a:cubicBezTo>
                      <a:pt x="62" y="12"/>
                      <a:pt x="65" y="19"/>
                      <a:pt x="66" y="28"/>
                    </a:cubicBezTo>
                    <a:cubicBezTo>
                      <a:pt x="68" y="38"/>
                      <a:pt x="66" y="46"/>
                      <a:pt x="60" y="53"/>
                    </a:cubicBezTo>
                    <a:cubicBezTo>
                      <a:pt x="55" y="59"/>
                      <a:pt x="47" y="63"/>
                      <a:pt x="37" y="64"/>
                    </a:cubicBezTo>
                    <a:close/>
                    <a:moveTo>
                      <a:pt x="32" y="15"/>
                    </a:moveTo>
                    <a:cubicBezTo>
                      <a:pt x="28" y="16"/>
                      <a:pt x="24" y="18"/>
                      <a:pt x="22" y="21"/>
                    </a:cubicBezTo>
                    <a:cubicBezTo>
                      <a:pt x="20" y="24"/>
                      <a:pt x="20" y="29"/>
                      <a:pt x="20" y="34"/>
                    </a:cubicBezTo>
                    <a:cubicBezTo>
                      <a:pt x="21" y="46"/>
                      <a:pt x="27" y="51"/>
                      <a:pt x="36" y="50"/>
                    </a:cubicBezTo>
                    <a:cubicBezTo>
                      <a:pt x="45" y="49"/>
                      <a:pt x="49" y="42"/>
                      <a:pt x="47" y="30"/>
                    </a:cubicBezTo>
                    <a:cubicBezTo>
                      <a:pt x="46" y="19"/>
                      <a:pt x="41" y="14"/>
                      <a:pt x="32" y="1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-2628900" y="2192338"/>
                <a:ext cx="144463" cy="150813"/>
              </a:xfrm>
              <a:custGeom>
                <a:avLst/>
                <a:gdLst>
                  <a:gd name="T0" fmla="*/ 65 w 65"/>
                  <a:gd name="T1" fmla="*/ 61 h 68"/>
                  <a:gd name="T2" fmla="*/ 47 w 65"/>
                  <a:gd name="T3" fmla="*/ 63 h 68"/>
                  <a:gd name="T4" fmla="*/ 43 w 65"/>
                  <a:gd name="T5" fmla="*/ 29 h 68"/>
                  <a:gd name="T6" fmla="*/ 31 w 65"/>
                  <a:gd name="T7" fmla="*/ 17 h 68"/>
                  <a:gd name="T8" fmla="*/ 24 w 65"/>
                  <a:gd name="T9" fmla="*/ 21 h 68"/>
                  <a:gd name="T10" fmla="*/ 22 w 65"/>
                  <a:gd name="T11" fmla="*/ 31 h 68"/>
                  <a:gd name="T12" fmla="*/ 26 w 65"/>
                  <a:gd name="T13" fmla="*/ 65 h 68"/>
                  <a:gd name="T14" fmla="*/ 7 w 65"/>
                  <a:gd name="T15" fmla="*/ 68 h 68"/>
                  <a:gd name="T16" fmla="*/ 0 w 65"/>
                  <a:gd name="T17" fmla="*/ 7 h 68"/>
                  <a:gd name="T18" fmla="*/ 19 w 65"/>
                  <a:gd name="T19" fmla="*/ 5 h 68"/>
                  <a:gd name="T20" fmla="*/ 20 w 65"/>
                  <a:gd name="T21" fmla="*/ 15 h 68"/>
                  <a:gd name="T22" fmla="*/ 20 w 65"/>
                  <a:gd name="T23" fmla="*/ 15 h 68"/>
                  <a:gd name="T24" fmla="*/ 38 w 65"/>
                  <a:gd name="T25" fmla="*/ 1 h 68"/>
                  <a:gd name="T26" fmla="*/ 61 w 65"/>
                  <a:gd name="T27" fmla="*/ 24 h 68"/>
                  <a:gd name="T28" fmla="*/ 65 w 65"/>
                  <a:gd name="T2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8">
                    <a:moveTo>
                      <a:pt x="65" y="61"/>
                    </a:moveTo>
                    <a:cubicBezTo>
                      <a:pt x="47" y="63"/>
                      <a:pt x="47" y="63"/>
                      <a:pt x="47" y="63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20"/>
                      <a:pt x="38" y="16"/>
                      <a:pt x="31" y="17"/>
                    </a:cubicBezTo>
                    <a:cubicBezTo>
                      <a:pt x="28" y="17"/>
                      <a:pt x="26" y="19"/>
                      <a:pt x="24" y="21"/>
                    </a:cubicBezTo>
                    <a:cubicBezTo>
                      <a:pt x="22" y="24"/>
                      <a:pt x="21" y="27"/>
                      <a:pt x="22" y="31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7"/>
                      <a:pt x="30" y="2"/>
                      <a:pt x="38" y="1"/>
                    </a:cubicBezTo>
                    <a:cubicBezTo>
                      <a:pt x="51" y="0"/>
                      <a:pt x="59" y="7"/>
                      <a:pt x="61" y="24"/>
                    </a:cubicBezTo>
                    <a:lnTo>
                      <a:pt x="65" y="6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>
                <a:off x="-2468563" y="2109788"/>
                <a:ext cx="147638" cy="214313"/>
              </a:xfrm>
              <a:custGeom>
                <a:avLst/>
                <a:gdLst>
                  <a:gd name="T0" fmla="*/ 67 w 67"/>
                  <a:gd name="T1" fmla="*/ 89 h 96"/>
                  <a:gd name="T2" fmla="*/ 48 w 67"/>
                  <a:gd name="T3" fmla="*/ 92 h 96"/>
                  <a:gd name="T4" fmla="*/ 47 w 67"/>
                  <a:gd name="T5" fmla="*/ 83 h 96"/>
                  <a:gd name="T6" fmla="*/ 47 w 67"/>
                  <a:gd name="T7" fmla="*/ 83 h 96"/>
                  <a:gd name="T8" fmla="*/ 30 w 67"/>
                  <a:gd name="T9" fmla="*/ 95 h 96"/>
                  <a:gd name="T10" fmla="*/ 11 w 67"/>
                  <a:gd name="T11" fmla="*/ 89 h 96"/>
                  <a:gd name="T12" fmla="*/ 1 w 67"/>
                  <a:gd name="T13" fmla="*/ 68 h 96"/>
                  <a:gd name="T14" fmla="*/ 6 w 67"/>
                  <a:gd name="T15" fmla="*/ 43 h 96"/>
                  <a:gd name="T16" fmla="*/ 25 w 67"/>
                  <a:gd name="T17" fmla="*/ 32 h 96"/>
                  <a:gd name="T18" fmla="*/ 42 w 67"/>
                  <a:gd name="T19" fmla="*/ 38 h 96"/>
                  <a:gd name="T20" fmla="*/ 42 w 67"/>
                  <a:gd name="T21" fmla="*/ 38 h 96"/>
                  <a:gd name="T22" fmla="*/ 38 w 67"/>
                  <a:gd name="T23" fmla="*/ 2 h 96"/>
                  <a:gd name="T24" fmla="*/ 57 w 67"/>
                  <a:gd name="T25" fmla="*/ 0 h 96"/>
                  <a:gd name="T26" fmla="*/ 67 w 67"/>
                  <a:gd name="T27" fmla="*/ 89 h 96"/>
                  <a:gd name="T28" fmla="*/ 45 w 67"/>
                  <a:gd name="T29" fmla="*/ 62 h 96"/>
                  <a:gd name="T30" fmla="*/ 45 w 67"/>
                  <a:gd name="T31" fmla="*/ 58 h 96"/>
                  <a:gd name="T32" fmla="*/ 40 w 67"/>
                  <a:gd name="T33" fmla="*/ 48 h 96"/>
                  <a:gd name="T34" fmla="*/ 31 w 67"/>
                  <a:gd name="T35" fmla="*/ 45 h 96"/>
                  <a:gd name="T36" fmla="*/ 22 w 67"/>
                  <a:gd name="T37" fmla="*/ 51 h 96"/>
                  <a:gd name="T38" fmla="*/ 20 w 67"/>
                  <a:gd name="T39" fmla="*/ 65 h 96"/>
                  <a:gd name="T40" fmla="*/ 25 w 67"/>
                  <a:gd name="T41" fmla="*/ 77 h 96"/>
                  <a:gd name="T42" fmla="*/ 34 w 67"/>
                  <a:gd name="T43" fmla="*/ 80 h 96"/>
                  <a:gd name="T44" fmla="*/ 43 w 67"/>
                  <a:gd name="T45" fmla="*/ 75 h 96"/>
                  <a:gd name="T46" fmla="*/ 45 w 67"/>
                  <a:gd name="T47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96">
                    <a:moveTo>
                      <a:pt x="67" y="89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4" y="90"/>
                      <a:pt x="38" y="94"/>
                      <a:pt x="30" y="95"/>
                    </a:cubicBezTo>
                    <a:cubicBezTo>
                      <a:pt x="22" y="96"/>
                      <a:pt x="16" y="94"/>
                      <a:pt x="11" y="89"/>
                    </a:cubicBezTo>
                    <a:cubicBezTo>
                      <a:pt x="5" y="84"/>
                      <a:pt x="2" y="77"/>
                      <a:pt x="1" y="68"/>
                    </a:cubicBezTo>
                    <a:cubicBezTo>
                      <a:pt x="0" y="58"/>
                      <a:pt x="2" y="50"/>
                      <a:pt x="6" y="43"/>
                    </a:cubicBezTo>
                    <a:cubicBezTo>
                      <a:pt x="10" y="36"/>
                      <a:pt x="17" y="33"/>
                      <a:pt x="25" y="32"/>
                    </a:cubicBezTo>
                    <a:cubicBezTo>
                      <a:pt x="33" y="31"/>
                      <a:pt x="38" y="33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67" y="89"/>
                    </a:lnTo>
                    <a:close/>
                    <a:moveTo>
                      <a:pt x="45" y="62"/>
                    </a:move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4"/>
                      <a:pt x="43" y="51"/>
                      <a:pt x="40" y="48"/>
                    </a:cubicBezTo>
                    <a:cubicBezTo>
                      <a:pt x="38" y="46"/>
                      <a:pt x="35" y="45"/>
                      <a:pt x="31" y="45"/>
                    </a:cubicBezTo>
                    <a:cubicBezTo>
                      <a:pt x="27" y="46"/>
                      <a:pt x="24" y="48"/>
                      <a:pt x="22" y="51"/>
                    </a:cubicBezTo>
                    <a:cubicBezTo>
                      <a:pt x="20" y="55"/>
                      <a:pt x="19" y="59"/>
                      <a:pt x="20" y="65"/>
                    </a:cubicBezTo>
                    <a:cubicBezTo>
                      <a:pt x="21" y="70"/>
                      <a:pt x="22" y="74"/>
                      <a:pt x="25" y="77"/>
                    </a:cubicBezTo>
                    <a:cubicBezTo>
                      <a:pt x="27" y="80"/>
                      <a:pt x="30" y="81"/>
                      <a:pt x="34" y="80"/>
                    </a:cubicBezTo>
                    <a:cubicBezTo>
                      <a:pt x="38" y="80"/>
                      <a:pt x="41" y="78"/>
                      <a:pt x="43" y="75"/>
                    </a:cubicBezTo>
                    <a:cubicBezTo>
                      <a:pt x="45" y="71"/>
                      <a:pt x="46" y="67"/>
                      <a:pt x="45" y="6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Freeform 47"/>
              <p:cNvSpPr>
                <a:spLocks noEditPoints="1"/>
              </p:cNvSpPr>
              <p:nvPr/>
            </p:nvSpPr>
            <p:spPr bwMode="auto">
              <a:xfrm>
                <a:off x="-2303463" y="2157413"/>
                <a:ext cx="130175" cy="147638"/>
              </a:xfrm>
              <a:custGeom>
                <a:avLst/>
                <a:gdLst>
                  <a:gd name="T0" fmla="*/ 58 w 58"/>
                  <a:gd name="T1" fmla="*/ 61 h 67"/>
                  <a:gd name="T2" fmla="*/ 40 w 58"/>
                  <a:gd name="T3" fmla="*/ 63 h 67"/>
                  <a:gd name="T4" fmla="*/ 39 w 58"/>
                  <a:gd name="T5" fmla="*/ 54 h 67"/>
                  <a:gd name="T6" fmla="*/ 39 w 58"/>
                  <a:gd name="T7" fmla="*/ 54 h 67"/>
                  <a:gd name="T8" fmla="*/ 22 w 58"/>
                  <a:gd name="T9" fmla="*/ 66 h 67"/>
                  <a:gd name="T10" fmla="*/ 8 w 58"/>
                  <a:gd name="T11" fmla="*/ 63 h 67"/>
                  <a:gd name="T12" fmla="*/ 1 w 58"/>
                  <a:gd name="T13" fmla="*/ 50 h 67"/>
                  <a:gd name="T14" fmla="*/ 20 w 58"/>
                  <a:gd name="T15" fmla="*/ 28 h 67"/>
                  <a:gd name="T16" fmla="*/ 36 w 58"/>
                  <a:gd name="T17" fmla="*/ 24 h 67"/>
                  <a:gd name="T18" fmla="*/ 24 w 58"/>
                  <a:gd name="T19" fmla="*/ 15 h 67"/>
                  <a:gd name="T20" fmla="*/ 4 w 58"/>
                  <a:gd name="T21" fmla="*/ 24 h 67"/>
                  <a:gd name="T22" fmla="*/ 3 w 58"/>
                  <a:gd name="T23" fmla="*/ 10 h 67"/>
                  <a:gd name="T24" fmla="*/ 13 w 58"/>
                  <a:gd name="T25" fmla="*/ 5 h 67"/>
                  <a:gd name="T26" fmla="*/ 25 w 58"/>
                  <a:gd name="T27" fmla="*/ 2 h 67"/>
                  <a:gd name="T28" fmla="*/ 54 w 58"/>
                  <a:gd name="T29" fmla="*/ 25 h 67"/>
                  <a:gd name="T30" fmla="*/ 58 w 58"/>
                  <a:gd name="T31" fmla="*/ 61 h 67"/>
                  <a:gd name="T32" fmla="*/ 37 w 58"/>
                  <a:gd name="T33" fmla="*/ 38 h 67"/>
                  <a:gd name="T34" fmla="*/ 37 w 58"/>
                  <a:gd name="T35" fmla="*/ 34 h 67"/>
                  <a:gd name="T36" fmla="*/ 26 w 58"/>
                  <a:gd name="T37" fmla="*/ 37 h 67"/>
                  <a:gd name="T38" fmla="*/ 18 w 58"/>
                  <a:gd name="T39" fmla="*/ 46 h 67"/>
                  <a:gd name="T40" fmla="*/ 21 w 58"/>
                  <a:gd name="T41" fmla="*/ 51 h 67"/>
                  <a:gd name="T42" fmla="*/ 27 w 58"/>
                  <a:gd name="T43" fmla="*/ 52 h 67"/>
                  <a:gd name="T44" fmla="*/ 35 w 58"/>
                  <a:gd name="T45" fmla="*/ 48 h 67"/>
                  <a:gd name="T46" fmla="*/ 37 w 58"/>
                  <a:gd name="T47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67">
                    <a:moveTo>
                      <a:pt x="58" y="61"/>
                    </a:move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61"/>
                      <a:pt x="30" y="65"/>
                      <a:pt x="22" y="66"/>
                    </a:cubicBezTo>
                    <a:cubicBezTo>
                      <a:pt x="16" y="67"/>
                      <a:pt x="12" y="66"/>
                      <a:pt x="8" y="63"/>
                    </a:cubicBezTo>
                    <a:cubicBezTo>
                      <a:pt x="4" y="60"/>
                      <a:pt x="2" y="56"/>
                      <a:pt x="1" y="50"/>
                    </a:cubicBezTo>
                    <a:cubicBezTo>
                      <a:pt x="0" y="39"/>
                      <a:pt x="6" y="31"/>
                      <a:pt x="20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17"/>
                      <a:pt x="31" y="14"/>
                      <a:pt x="24" y="15"/>
                    </a:cubicBezTo>
                    <a:cubicBezTo>
                      <a:pt x="17" y="16"/>
                      <a:pt x="10" y="19"/>
                      <a:pt x="4" y="2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8" y="6"/>
                      <a:pt x="13" y="5"/>
                    </a:cubicBezTo>
                    <a:cubicBezTo>
                      <a:pt x="17" y="3"/>
                      <a:pt x="21" y="2"/>
                      <a:pt x="25" y="2"/>
                    </a:cubicBezTo>
                    <a:cubicBezTo>
                      <a:pt x="42" y="0"/>
                      <a:pt x="52" y="8"/>
                      <a:pt x="54" y="25"/>
                    </a:cubicBezTo>
                    <a:lnTo>
                      <a:pt x="58" y="61"/>
                    </a:lnTo>
                    <a:close/>
                    <a:moveTo>
                      <a:pt x="37" y="38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0" y="38"/>
                      <a:pt x="18" y="41"/>
                      <a:pt x="18" y="46"/>
                    </a:cubicBezTo>
                    <a:cubicBezTo>
                      <a:pt x="18" y="48"/>
                      <a:pt x="19" y="50"/>
                      <a:pt x="21" y="51"/>
                    </a:cubicBezTo>
                    <a:cubicBezTo>
                      <a:pt x="23" y="52"/>
                      <a:pt x="25" y="53"/>
                      <a:pt x="27" y="52"/>
                    </a:cubicBezTo>
                    <a:cubicBezTo>
                      <a:pt x="31" y="52"/>
                      <a:pt x="33" y="51"/>
                      <a:pt x="35" y="48"/>
                    </a:cubicBezTo>
                    <a:cubicBezTo>
                      <a:pt x="37" y="45"/>
                      <a:pt x="38" y="42"/>
                      <a:pt x="37" y="38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-2173288" y="2138363"/>
                <a:ext cx="144463" cy="211138"/>
              </a:xfrm>
              <a:custGeom>
                <a:avLst/>
                <a:gdLst>
                  <a:gd name="T0" fmla="*/ 65 w 65"/>
                  <a:gd name="T1" fmla="*/ 0 h 95"/>
                  <a:gd name="T2" fmla="*/ 48 w 65"/>
                  <a:gd name="T3" fmla="*/ 68 h 95"/>
                  <a:gd name="T4" fmla="*/ 24 w 65"/>
                  <a:gd name="T5" fmla="*/ 95 h 95"/>
                  <a:gd name="T6" fmla="*/ 13 w 65"/>
                  <a:gd name="T7" fmla="*/ 94 h 95"/>
                  <a:gd name="T8" fmla="*/ 11 w 65"/>
                  <a:gd name="T9" fmla="*/ 80 h 95"/>
                  <a:gd name="T10" fmla="*/ 19 w 65"/>
                  <a:gd name="T11" fmla="*/ 81 h 95"/>
                  <a:gd name="T12" fmla="*/ 29 w 65"/>
                  <a:gd name="T13" fmla="*/ 73 h 95"/>
                  <a:gd name="T14" fmla="*/ 31 w 65"/>
                  <a:gd name="T15" fmla="*/ 65 h 95"/>
                  <a:gd name="T16" fmla="*/ 0 w 65"/>
                  <a:gd name="T17" fmla="*/ 8 h 95"/>
                  <a:gd name="T18" fmla="*/ 20 w 65"/>
                  <a:gd name="T19" fmla="*/ 5 h 95"/>
                  <a:gd name="T20" fmla="*/ 36 w 65"/>
                  <a:gd name="T21" fmla="*/ 41 h 95"/>
                  <a:gd name="T22" fmla="*/ 38 w 65"/>
                  <a:gd name="T23" fmla="*/ 49 h 95"/>
                  <a:gd name="T24" fmla="*/ 38 w 65"/>
                  <a:gd name="T25" fmla="*/ 49 h 95"/>
                  <a:gd name="T26" fmla="*/ 39 w 65"/>
                  <a:gd name="T27" fmla="*/ 40 h 95"/>
                  <a:gd name="T28" fmla="*/ 47 w 65"/>
                  <a:gd name="T29" fmla="*/ 2 h 95"/>
                  <a:gd name="T30" fmla="*/ 65 w 65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95">
                    <a:moveTo>
                      <a:pt x="65" y="0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4" y="85"/>
                      <a:pt x="36" y="93"/>
                      <a:pt x="24" y="95"/>
                    </a:cubicBezTo>
                    <a:cubicBezTo>
                      <a:pt x="20" y="95"/>
                      <a:pt x="16" y="95"/>
                      <a:pt x="13" y="9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4" y="81"/>
                      <a:pt x="16" y="81"/>
                      <a:pt x="19" y="81"/>
                    </a:cubicBezTo>
                    <a:cubicBezTo>
                      <a:pt x="24" y="80"/>
                      <a:pt x="27" y="78"/>
                      <a:pt x="29" y="73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3"/>
                      <a:pt x="37" y="46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6"/>
                      <a:pt x="39" y="44"/>
                      <a:pt x="39" y="40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-3022600" y="2559050"/>
                <a:ext cx="142875" cy="298450"/>
              </a:xfrm>
              <a:custGeom>
                <a:avLst/>
                <a:gdLst>
                  <a:gd name="T0" fmla="*/ 62 w 64"/>
                  <a:gd name="T1" fmla="*/ 76 h 134"/>
                  <a:gd name="T2" fmla="*/ 54 w 64"/>
                  <a:gd name="T3" fmla="*/ 116 h 134"/>
                  <a:gd name="T4" fmla="*/ 22 w 64"/>
                  <a:gd name="T5" fmla="*/ 134 h 134"/>
                  <a:gd name="T6" fmla="*/ 3 w 64"/>
                  <a:gd name="T7" fmla="*/ 132 h 134"/>
                  <a:gd name="T8" fmla="*/ 0 w 64"/>
                  <a:gd name="T9" fmla="*/ 106 h 134"/>
                  <a:gd name="T10" fmla="*/ 17 w 64"/>
                  <a:gd name="T11" fmla="*/ 109 h 134"/>
                  <a:gd name="T12" fmla="*/ 33 w 64"/>
                  <a:gd name="T13" fmla="*/ 78 h 134"/>
                  <a:gd name="T14" fmla="*/ 25 w 64"/>
                  <a:gd name="T15" fmla="*/ 4 h 134"/>
                  <a:gd name="T16" fmla="*/ 53 w 64"/>
                  <a:gd name="T17" fmla="*/ 0 h 134"/>
                  <a:gd name="T18" fmla="*/ 62 w 64"/>
                  <a:gd name="T19" fmla="*/ 7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34">
                    <a:moveTo>
                      <a:pt x="62" y="76"/>
                    </a:moveTo>
                    <a:cubicBezTo>
                      <a:pt x="64" y="93"/>
                      <a:pt x="61" y="107"/>
                      <a:pt x="54" y="116"/>
                    </a:cubicBezTo>
                    <a:cubicBezTo>
                      <a:pt x="48" y="126"/>
                      <a:pt x="37" y="132"/>
                      <a:pt x="22" y="134"/>
                    </a:cubicBezTo>
                    <a:cubicBezTo>
                      <a:pt x="15" y="134"/>
                      <a:pt x="9" y="134"/>
                      <a:pt x="3" y="13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" y="109"/>
                      <a:pt x="11" y="110"/>
                      <a:pt x="17" y="109"/>
                    </a:cubicBezTo>
                    <a:cubicBezTo>
                      <a:pt x="30" y="108"/>
                      <a:pt x="35" y="98"/>
                      <a:pt x="33" y="7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-2855913" y="2527300"/>
                <a:ext cx="257175" cy="307975"/>
              </a:xfrm>
              <a:custGeom>
                <a:avLst/>
                <a:gdLst>
                  <a:gd name="T0" fmla="*/ 112 w 116"/>
                  <a:gd name="T1" fmla="*/ 71 h 138"/>
                  <a:gd name="T2" fmla="*/ 66 w 116"/>
                  <a:gd name="T3" fmla="*/ 134 h 138"/>
                  <a:gd name="T4" fmla="*/ 8 w 116"/>
                  <a:gd name="T5" fmla="*/ 85 h 138"/>
                  <a:gd name="T6" fmla="*/ 0 w 116"/>
                  <a:gd name="T7" fmla="*/ 12 h 138"/>
                  <a:gd name="T8" fmla="*/ 28 w 116"/>
                  <a:gd name="T9" fmla="*/ 9 h 138"/>
                  <a:gd name="T10" fmla="*/ 36 w 116"/>
                  <a:gd name="T11" fmla="*/ 82 h 138"/>
                  <a:gd name="T12" fmla="*/ 64 w 116"/>
                  <a:gd name="T13" fmla="*/ 109 h 138"/>
                  <a:gd name="T14" fmla="*/ 84 w 116"/>
                  <a:gd name="T15" fmla="*/ 77 h 138"/>
                  <a:gd name="T16" fmla="*/ 75 w 116"/>
                  <a:gd name="T17" fmla="*/ 3 h 138"/>
                  <a:gd name="T18" fmla="*/ 104 w 116"/>
                  <a:gd name="T19" fmla="*/ 0 h 138"/>
                  <a:gd name="T20" fmla="*/ 112 w 116"/>
                  <a:gd name="T21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38">
                    <a:moveTo>
                      <a:pt x="112" y="71"/>
                    </a:moveTo>
                    <a:cubicBezTo>
                      <a:pt x="116" y="109"/>
                      <a:pt x="101" y="130"/>
                      <a:pt x="66" y="134"/>
                    </a:cubicBezTo>
                    <a:cubicBezTo>
                      <a:pt x="31" y="138"/>
                      <a:pt x="12" y="122"/>
                      <a:pt x="8" y="8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9" y="102"/>
                      <a:pt x="48" y="111"/>
                      <a:pt x="64" y="109"/>
                    </a:cubicBezTo>
                    <a:cubicBezTo>
                      <a:pt x="79" y="108"/>
                      <a:pt x="86" y="97"/>
                      <a:pt x="84" y="7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2" y="7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-2573338" y="2492375"/>
                <a:ext cx="284163" cy="309563"/>
              </a:xfrm>
              <a:custGeom>
                <a:avLst/>
                <a:gdLst>
                  <a:gd name="T0" fmla="*/ 128 w 128"/>
                  <a:gd name="T1" fmla="*/ 126 h 139"/>
                  <a:gd name="T2" fmla="*/ 99 w 128"/>
                  <a:gd name="T3" fmla="*/ 129 h 139"/>
                  <a:gd name="T4" fmla="*/ 38 w 128"/>
                  <a:gd name="T5" fmla="*/ 56 h 139"/>
                  <a:gd name="T6" fmla="*/ 30 w 128"/>
                  <a:gd name="T7" fmla="*/ 47 h 139"/>
                  <a:gd name="T8" fmla="*/ 30 w 128"/>
                  <a:gd name="T9" fmla="*/ 47 h 139"/>
                  <a:gd name="T10" fmla="*/ 33 w 128"/>
                  <a:gd name="T11" fmla="*/ 67 h 139"/>
                  <a:gd name="T12" fmla="*/ 41 w 128"/>
                  <a:gd name="T13" fmla="*/ 136 h 139"/>
                  <a:gd name="T14" fmla="*/ 14 w 128"/>
                  <a:gd name="T15" fmla="*/ 139 h 139"/>
                  <a:gd name="T16" fmla="*/ 0 w 128"/>
                  <a:gd name="T17" fmla="*/ 13 h 139"/>
                  <a:gd name="T18" fmla="*/ 30 w 128"/>
                  <a:gd name="T19" fmla="*/ 10 h 139"/>
                  <a:gd name="T20" fmla="*/ 89 w 128"/>
                  <a:gd name="T21" fmla="*/ 81 h 139"/>
                  <a:gd name="T22" fmla="*/ 97 w 128"/>
                  <a:gd name="T23" fmla="*/ 90 h 139"/>
                  <a:gd name="T24" fmla="*/ 97 w 128"/>
                  <a:gd name="T25" fmla="*/ 90 h 139"/>
                  <a:gd name="T26" fmla="*/ 94 w 128"/>
                  <a:gd name="T27" fmla="*/ 73 h 139"/>
                  <a:gd name="T28" fmla="*/ 86 w 128"/>
                  <a:gd name="T29" fmla="*/ 3 h 139"/>
                  <a:gd name="T30" fmla="*/ 113 w 128"/>
                  <a:gd name="T31" fmla="*/ 0 h 139"/>
                  <a:gd name="T32" fmla="*/ 128 w 128"/>
                  <a:gd name="T33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9">
                    <a:moveTo>
                      <a:pt x="128" y="126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4" y="52"/>
                      <a:pt x="32" y="49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1"/>
                      <a:pt x="32" y="58"/>
                      <a:pt x="33" y="6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2" y="84"/>
                      <a:pt x="94" y="87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6" y="87"/>
                      <a:pt x="95" y="82"/>
                      <a:pt x="94" y="7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28" y="12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-2154238" y="2454275"/>
                <a:ext cx="149225" cy="293688"/>
              </a:xfrm>
              <a:custGeom>
                <a:avLst/>
                <a:gdLst>
                  <a:gd name="T0" fmla="*/ 52 w 67"/>
                  <a:gd name="T1" fmla="*/ 0 h 132"/>
                  <a:gd name="T2" fmla="*/ 67 w 67"/>
                  <a:gd name="T3" fmla="*/ 128 h 132"/>
                  <a:gd name="T4" fmla="*/ 39 w 67"/>
                  <a:gd name="T5" fmla="*/ 132 h 132"/>
                  <a:gd name="T6" fmla="*/ 28 w 67"/>
                  <a:gd name="T7" fmla="*/ 34 h 132"/>
                  <a:gd name="T8" fmla="*/ 23 w 67"/>
                  <a:gd name="T9" fmla="*/ 39 h 132"/>
                  <a:gd name="T10" fmla="*/ 17 w 67"/>
                  <a:gd name="T11" fmla="*/ 43 h 132"/>
                  <a:gd name="T12" fmla="*/ 10 w 67"/>
                  <a:gd name="T13" fmla="*/ 46 h 132"/>
                  <a:gd name="T14" fmla="*/ 2 w 67"/>
                  <a:gd name="T15" fmla="*/ 48 h 132"/>
                  <a:gd name="T16" fmla="*/ 0 w 67"/>
                  <a:gd name="T17" fmla="*/ 25 h 132"/>
                  <a:gd name="T18" fmla="*/ 19 w 67"/>
                  <a:gd name="T19" fmla="*/ 14 h 132"/>
                  <a:gd name="T20" fmla="*/ 35 w 67"/>
                  <a:gd name="T21" fmla="*/ 2 h 132"/>
                  <a:gd name="T22" fmla="*/ 52 w 67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132">
                    <a:moveTo>
                      <a:pt x="52" y="0"/>
                    </a:moveTo>
                    <a:cubicBezTo>
                      <a:pt x="67" y="128"/>
                      <a:pt x="67" y="128"/>
                      <a:pt x="67" y="128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6"/>
                      <a:pt x="25" y="37"/>
                      <a:pt x="23" y="39"/>
                    </a:cubicBezTo>
                    <a:cubicBezTo>
                      <a:pt x="21" y="40"/>
                      <a:pt x="19" y="41"/>
                      <a:pt x="17" y="43"/>
                    </a:cubicBezTo>
                    <a:cubicBezTo>
                      <a:pt x="14" y="44"/>
                      <a:pt x="12" y="45"/>
                      <a:pt x="10" y="46"/>
                    </a:cubicBezTo>
                    <a:cubicBezTo>
                      <a:pt x="7" y="47"/>
                      <a:pt x="5" y="48"/>
                      <a:pt x="2" y="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7" y="22"/>
                      <a:pt x="13" y="18"/>
                      <a:pt x="19" y="14"/>
                    </a:cubicBezTo>
                    <a:cubicBezTo>
                      <a:pt x="25" y="10"/>
                      <a:pt x="30" y="6"/>
                      <a:pt x="35" y="2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22640" y="2966466"/>
              <a:ext cx="365757" cy="783110"/>
              <a:chOff x="9195251" y="2966466"/>
              <a:chExt cx="365757" cy="7831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9378129" y="2966466"/>
                <a:ext cx="0" cy="438945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 bwMode="auto">
              <a:xfrm>
                <a:off x="9195251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04001" y="1746454"/>
              <a:ext cx="1374458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Project starts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 flipV="1">
            <a:off x="7802034" y="3547177"/>
            <a:ext cx="1117328" cy="76555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 flipV="1">
            <a:off x="4648197" y="3547177"/>
            <a:ext cx="1269998" cy="68090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425730" y="3400300"/>
            <a:ext cx="399157" cy="1456288"/>
            <a:chOff x="7425730" y="3400300"/>
            <a:chExt cx="399157" cy="1456288"/>
          </a:xfrm>
        </p:grpSpPr>
        <p:sp>
          <p:nvSpPr>
            <p:cNvPr id="58" name="TextBox 57"/>
            <p:cNvSpPr txBox="1"/>
            <p:nvPr/>
          </p:nvSpPr>
          <p:spPr>
            <a:xfrm>
              <a:off x="7425730" y="4532588"/>
              <a:ext cx="3991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Plan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442430" y="3400300"/>
              <a:ext cx="365757" cy="1034281"/>
              <a:chOff x="7700039" y="3400300"/>
              <a:chExt cx="365757" cy="1034281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7882917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7700039" y="3400300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2" name="Rectangle 61"/>
          <p:cNvSpPr/>
          <p:nvPr/>
        </p:nvSpPr>
        <p:spPr bwMode="auto">
          <a:xfrm flipV="1">
            <a:off x="3232150" y="3547176"/>
            <a:ext cx="1073150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719825" y="3383819"/>
            <a:ext cx="1490857" cy="1506173"/>
            <a:chOff x="3601287" y="3383819"/>
            <a:chExt cx="1490857" cy="1506173"/>
          </a:xfrm>
        </p:grpSpPr>
        <p:sp>
          <p:nvSpPr>
            <p:cNvPr id="64" name="TextBox 63"/>
            <p:cNvSpPr txBox="1"/>
            <p:nvPr/>
          </p:nvSpPr>
          <p:spPr>
            <a:xfrm>
              <a:off x="3601287" y="4565992"/>
              <a:ext cx="14908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  <a:lin ang="5400000" scaled="0"/>
                  </a:gradFill>
                  <a:cs typeface="Arial" pitchFamily="34" charset="0"/>
                </a:rPr>
                <a:t>Track progress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163837" y="3383819"/>
              <a:ext cx="365757" cy="1050762"/>
              <a:chOff x="4709613" y="3383819"/>
              <a:chExt cx="365757" cy="1050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92491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 bwMode="auto">
              <a:xfrm>
                <a:off x="4709613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8" name="Isosceles Triangle 67"/>
          <p:cNvSpPr/>
          <p:nvPr/>
        </p:nvSpPr>
        <p:spPr bwMode="auto">
          <a:xfrm rot="16200000">
            <a:off x="2768858" y="3359408"/>
            <a:ext cx="510159" cy="439792"/>
          </a:xfrm>
          <a:prstGeom prst="triangle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 animBg="1"/>
      <p:bldP spid="16" grpId="0" animBg="1"/>
      <p:bldP spid="55" grpId="0" animBg="1"/>
      <p:bldP spid="56" grpId="0" animBg="1"/>
      <p:bldP spid="62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Agile planning tools</a:t>
            </a:r>
          </a:p>
          <a:p>
            <a:r>
              <a:rPr lang="en-US" dirty="0"/>
              <a:t>Governance for development teams</a:t>
            </a:r>
          </a:p>
          <a:p>
            <a:r>
              <a:rPr lang="en-US" dirty="0"/>
              <a:t>Visualizations through dashboards and charts</a:t>
            </a:r>
          </a:p>
          <a:p>
            <a:r>
              <a:rPr lang="en-US" dirty="0"/>
              <a:t>Choice of </a:t>
            </a:r>
            <a:r>
              <a:rPr lang="en-US" dirty="0" err="1"/>
              <a:t>Git</a:t>
            </a:r>
            <a:r>
              <a:rPr lang="en-US" dirty="0"/>
              <a:t> or TFVC</a:t>
            </a:r>
          </a:p>
          <a:p>
            <a:r>
              <a:rPr lang="en-US" dirty="0"/>
              <a:t>Unlimited free private repositories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</p:spTree>
    <p:extLst>
      <p:ext uri="{BB962C8B-B14F-4D97-AF65-F5344CB8AC3E}">
        <p14:creationId xmlns:p14="http://schemas.microsoft.com/office/powerpoint/2010/main" val="3634216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+ Test</a:t>
            </a:r>
          </a:p>
        </p:txBody>
      </p:sp>
      <p:sp>
        <p:nvSpPr>
          <p:cNvPr id="4" name="Rectangle 3"/>
          <p:cNvSpPr/>
          <p:nvPr/>
        </p:nvSpPr>
        <p:spPr bwMode="auto">
          <a:xfrm rot="16200000" flipV="1">
            <a:off x="5340757" y="4331690"/>
            <a:ext cx="4716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0800000">
            <a:off x="7442459" y="64455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08" y="-2353422"/>
            <a:ext cx="4449971" cy="4450143"/>
          </a:xfrm>
          <a:prstGeom prst="rect">
            <a:avLst/>
          </a:prstGeom>
        </p:spPr>
      </p:pic>
      <p:sp>
        <p:nvSpPr>
          <p:cNvPr id="7" name="Freeform 9"/>
          <p:cNvSpPr>
            <a:spLocks/>
          </p:cNvSpPr>
          <p:nvPr/>
        </p:nvSpPr>
        <p:spPr bwMode="auto">
          <a:xfrm>
            <a:off x="5364189" y="-128723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 flipV="1">
            <a:off x="7533043" y="6256693"/>
            <a:ext cx="330373" cy="72147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 flipV="1">
            <a:off x="7494942" y="5539143"/>
            <a:ext cx="406574" cy="72148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 flipV="1">
            <a:off x="7501291" y="4777141"/>
            <a:ext cx="393875" cy="72149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7491765" y="4018316"/>
            <a:ext cx="412926" cy="72150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5400000" flipV="1">
            <a:off x="7494938" y="3265839"/>
            <a:ext cx="406577" cy="72151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 flipV="1">
            <a:off x="7482238" y="2503839"/>
            <a:ext cx="431978" cy="72152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17716" y="2734211"/>
            <a:ext cx="2367248" cy="365757"/>
            <a:chOff x="7474852" y="2819939"/>
            <a:chExt cx="2367248" cy="365757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8269160" y="2654943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92706" y="2840817"/>
              <a:ext cx="1049394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Write Code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7474852" y="2819939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45010" y="3493437"/>
            <a:ext cx="2238463" cy="365757"/>
            <a:chOff x="5602146" y="3575467"/>
            <a:chExt cx="2238463" cy="365757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7211738" y="341047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 rot="16200000">
              <a:off x="7474852" y="357546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46" y="3584770"/>
              <a:ext cx="1103391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Unit Testing</a:t>
              </a:r>
            </a:p>
          </p:txBody>
        </p:sp>
      </p:grpSp>
      <p:sp>
        <p:nvSpPr>
          <p:cNvPr id="22" name="Oval 21"/>
          <p:cNvSpPr/>
          <p:nvPr/>
        </p:nvSpPr>
        <p:spPr bwMode="auto">
          <a:xfrm>
            <a:off x="7526152" y="1955800"/>
            <a:ext cx="355600" cy="355600"/>
          </a:xfrm>
          <a:prstGeom prst="ellipse">
            <a:avLst/>
          </a:prstGeom>
          <a:solidFill>
            <a:srgbClr val="BA141A"/>
          </a:solidFill>
          <a:ln w="76200">
            <a:solidFill>
              <a:srgbClr val="BA14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6894" y="5011889"/>
            <a:ext cx="1636579" cy="365757"/>
            <a:chOff x="6204030" y="5095127"/>
            <a:chExt cx="1636579" cy="365757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>
              <a:off x="7211738" y="493013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 rot="16200000">
              <a:off x="7474852" y="509512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04030" y="5154894"/>
              <a:ext cx="5015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7716" y="4252663"/>
            <a:ext cx="2803468" cy="365757"/>
            <a:chOff x="7474852" y="4332280"/>
            <a:chExt cx="2803468" cy="365757"/>
          </a:xfrm>
        </p:grpSpPr>
        <p:cxnSp>
          <p:nvCxnSpPr>
            <p:cNvPr id="28" name="Straight Connector 27"/>
            <p:cNvCxnSpPr/>
            <p:nvPr/>
          </p:nvCxnSpPr>
          <p:spPr>
            <a:xfrm rot="16200000">
              <a:off x="8269160" y="4167284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792706" y="4333150"/>
              <a:ext cx="1485614" cy="3640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Version Control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 rot="16200000">
              <a:off x="7474852" y="4332280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7716" y="5771113"/>
            <a:ext cx="3034961" cy="365757"/>
            <a:chOff x="7474852" y="5856841"/>
            <a:chExt cx="3034961" cy="365757"/>
          </a:xfrm>
        </p:grpSpPr>
        <p:cxnSp>
          <p:nvCxnSpPr>
            <p:cNvPr id="32" name="Straight Connector 31"/>
            <p:cNvCxnSpPr/>
            <p:nvPr/>
          </p:nvCxnSpPr>
          <p:spPr>
            <a:xfrm rot="16200000">
              <a:off x="8268286" y="5691845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804281" y="5877719"/>
              <a:ext cx="1705532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 Verification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 rot="16200000">
              <a:off x="7474852" y="5856841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51966" y="6380826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Release</a:t>
            </a: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10800000">
            <a:off x="7445627" y="6435983"/>
            <a:ext cx="510159" cy="439792"/>
          </a:xfrm>
          <a:prstGeom prst="triangle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1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4712765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58321" cy="225275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8097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270673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ccepted DEV"/>
          <p:cNvGrpSpPr/>
          <p:nvPr/>
        </p:nvGrpSpPr>
        <p:grpSpPr>
          <a:xfrm>
            <a:off x="6000961" y="2725186"/>
            <a:ext cx="456787" cy="456787"/>
            <a:chOff x="4382751" y="3909289"/>
            <a:chExt cx="456852" cy="456852"/>
          </a:xfrm>
        </p:grpSpPr>
        <p:sp>
          <p:nvSpPr>
            <p:cNvPr id="14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16" name="Rounded Rectangle 29"/>
          <p:cNvSpPr/>
          <p:nvPr/>
        </p:nvSpPr>
        <p:spPr bwMode="auto">
          <a:xfrm>
            <a:off x="4712765" y="4088754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pic>
        <p:nvPicPr>
          <p:cNvPr id="17" name="T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8" y="4828904"/>
            <a:ext cx="621617" cy="63380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4" idx="1"/>
          </p:cNvCxnSpPr>
          <p:nvPr/>
        </p:nvCxnSpPr>
        <p:spPr>
          <a:xfrm>
            <a:off x="3231531" y="2656205"/>
            <a:ext cx="14812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6600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1491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90230" y="5550508"/>
            <a:ext cx="434335" cy="450589"/>
            <a:chOff x="1707792" y="5550508"/>
            <a:chExt cx="434335" cy="450589"/>
          </a:xfrm>
        </p:grpSpPr>
        <p:grpSp>
          <p:nvGrpSpPr>
            <p:cNvPr id="22" name="Group 21"/>
            <p:cNvGrpSpPr/>
            <p:nvPr/>
          </p:nvGrpSpPr>
          <p:grpSpPr>
            <a:xfrm>
              <a:off x="1707792" y="5550508"/>
              <a:ext cx="433342" cy="450589"/>
              <a:chOff x="652595" y="2571201"/>
              <a:chExt cx="609169" cy="633414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52595" y="2571201"/>
                <a:ext cx="609169" cy="633414"/>
              </a:xfrm>
              <a:custGeom>
                <a:avLst/>
                <a:gdLst>
                  <a:gd name="T0" fmla="*/ 67 w 644"/>
                  <a:gd name="T1" fmla="*/ 0 h 671"/>
                  <a:gd name="T2" fmla="*/ 0 w 644"/>
                  <a:gd name="T3" fmla="*/ 68 h 671"/>
                  <a:gd name="T4" fmla="*/ 0 w 644"/>
                  <a:gd name="T5" fmla="*/ 603 h 671"/>
                  <a:gd name="T6" fmla="*/ 67 w 644"/>
                  <a:gd name="T7" fmla="*/ 671 h 671"/>
                  <a:gd name="T8" fmla="*/ 576 w 644"/>
                  <a:gd name="T9" fmla="*/ 671 h 671"/>
                  <a:gd name="T10" fmla="*/ 644 w 644"/>
                  <a:gd name="T11" fmla="*/ 603 h 671"/>
                  <a:gd name="T12" fmla="*/ 644 w 644"/>
                  <a:gd name="T13" fmla="*/ 193 h 671"/>
                  <a:gd name="T14" fmla="*/ 644 w 644"/>
                  <a:gd name="T15" fmla="*/ 127 h 671"/>
                  <a:gd name="T16" fmla="*/ 515 w 644"/>
                  <a:gd name="T17" fmla="*/ 0 h 671"/>
                  <a:gd name="T18" fmla="*/ 445 w 644"/>
                  <a:gd name="T19" fmla="*/ 0 h 671"/>
                  <a:gd name="T20" fmla="*/ 67 w 644"/>
                  <a:gd name="T21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4" h="671">
                    <a:moveTo>
                      <a:pt x="67" y="0"/>
                    </a:moveTo>
                    <a:cubicBezTo>
                      <a:pt x="30" y="0"/>
                      <a:pt x="0" y="30"/>
                      <a:pt x="0" y="68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41"/>
                      <a:pt x="30" y="671"/>
                      <a:pt x="67" y="671"/>
                    </a:cubicBezTo>
                    <a:cubicBezTo>
                      <a:pt x="576" y="671"/>
                      <a:pt x="576" y="671"/>
                      <a:pt x="576" y="671"/>
                    </a:cubicBezTo>
                    <a:cubicBezTo>
                      <a:pt x="613" y="671"/>
                      <a:pt x="644" y="641"/>
                      <a:pt x="644" y="603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4" y="156"/>
                      <a:pt x="644" y="127"/>
                      <a:pt x="644" y="127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482" y="0"/>
                      <a:pt x="445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828249" y="2734135"/>
                <a:ext cx="107771" cy="333265"/>
              </a:xfrm>
              <a:custGeom>
                <a:avLst/>
                <a:gdLst>
                  <a:gd name="T0" fmla="*/ 23 w 86"/>
                  <a:gd name="T1" fmla="*/ 56 h 265"/>
                  <a:gd name="T2" fmla="*/ 23 w 86"/>
                  <a:gd name="T3" fmla="*/ 90 h 265"/>
                  <a:gd name="T4" fmla="*/ 0 w 86"/>
                  <a:gd name="T5" fmla="*/ 119 h 265"/>
                  <a:gd name="T6" fmla="*/ 0 w 86"/>
                  <a:gd name="T7" fmla="*/ 146 h 265"/>
                  <a:gd name="T8" fmla="*/ 23 w 86"/>
                  <a:gd name="T9" fmla="*/ 174 h 265"/>
                  <a:gd name="T10" fmla="*/ 23 w 86"/>
                  <a:gd name="T11" fmla="*/ 210 h 265"/>
                  <a:gd name="T12" fmla="*/ 36 w 86"/>
                  <a:gd name="T13" fmla="*/ 251 h 265"/>
                  <a:gd name="T14" fmla="*/ 86 w 86"/>
                  <a:gd name="T15" fmla="*/ 265 h 265"/>
                  <a:gd name="T16" fmla="*/ 86 w 86"/>
                  <a:gd name="T17" fmla="*/ 237 h 265"/>
                  <a:gd name="T18" fmla="*/ 67 w 86"/>
                  <a:gd name="T19" fmla="*/ 231 h 265"/>
                  <a:gd name="T20" fmla="*/ 62 w 86"/>
                  <a:gd name="T21" fmla="*/ 210 h 265"/>
                  <a:gd name="T22" fmla="*/ 62 w 86"/>
                  <a:gd name="T23" fmla="*/ 179 h 265"/>
                  <a:gd name="T24" fmla="*/ 39 w 86"/>
                  <a:gd name="T25" fmla="*/ 133 h 265"/>
                  <a:gd name="T26" fmla="*/ 39 w 86"/>
                  <a:gd name="T27" fmla="*/ 132 h 265"/>
                  <a:gd name="T28" fmla="*/ 62 w 86"/>
                  <a:gd name="T29" fmla="*/ 87 h 265"/>
                  <a:gd name="T30" fmla="*/ 62 w 86"/>
                  <a:gd name="T31" fmla="*/ 55 h 265"/>
                  <a:gd name="T32" fmla="*/ 86 w 86"/>
                  <a:gd name="T33" fmla="*/ 28 h 265"/>
                  <a:gd name="T34" fmla="*/ 86 w 86"/>
                  <a:gd name="T35" fmla="*/ 0 h 265"/>
                  <a:gd name="T36" fmla="*/ 36 w 86"/>
                  <a:gd name="T37" fmla="*/ 14 h 265"/>
                  <a:gd name="T38" fmla="*/ 23 w 86"/>
                  <a:gd name="T39" fmla="*/ 5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65">
                    <a:moveTo>
                      <a:pt x="23" y="56"/>
                    </a:moveTo>
                    <a:lnTo>
                      <a:pt x="23" y="90"/>
                    </a:lnTo>
                    <a:cubicBezTo>
                      <a:pt x="23" y="109"/>
                      <a:pt x="16" y="119"/>
                      <a:pt x="0" y="119"/>
                    </a:cubicBezTo>
                    <a:lnTo>
                      <a:pt x="0" y="146"/>
                    </a:lnTo>
                    <a:cubicBezTo>
                      <a:pt x="16" y="146"/>
                      <a:pt x="23" y="156"/>
                      <a:pt x="23" y="174"/>
                    </a:cubicBezTo>
                    <a:lnTo>
                      <a:pt x="23" y="210"/>
                    </a:lnTo>
                    <a:cubicBezTo>
                      <a:pt x="23" y="229"/>
                      <a:pt x="27" y="243"/>
                      <a:pt x="36" y="251"/>
                    </a:cubicBezTo>
                    <a:cubicBezTo>
                      <a:pt x="45" y="260"/>
                      <a:pt x="62" y="265"/>
                      <a:pt x="86" y="265"/>
                    </a:cubicBezTo>
                    <a:lnTo>
                      <a:pt x="86" y="237"/>
                    </a:lnTo>
                    <a:cubicBezTo>
                      <a:pt x="77" y="237"/>
                      <a:pt x="71" y="235"/>
                      <a:pt x="67" y="231"/>
                    </a:cubicBezTo>
                    <a:cubicBezTo>
                      <a:pt x="64" y="227"/>
                      <a:pt x="62" y="220"/>
                      <a:pt x="62" y="210"/>
                    </a:cubicBezTo>
                    <a:lnTo>
                      <a:pt x="62" y="179"/>
                    </a:lnTo>
                    <a:cubicBezTo>
                      <a:pt x="62" y="154"/>
                      <a:pt x="54" y="139"/>
                      <a:pt x="39" y="133"/>
                    </a:cubicBezTo>
                    <a:lnTo>
                      <a:pt x="39" y="132"/>
                    </a:lnTo>
                    <a:cubicBezTo>
                      <a:pt x="54" y="126"/>
                      <a:pt x="62" y="111"/>
                      <a:pt x="62" y="87"/>
                    </a:cubicBezTo>
                    <a:lnTo>
                      <a:pt x="62" y="55"/>
                    </a:lnTo>
                    <a:cubicBezTo>
                      <a:pt x="62" y="37"/>
                      <a:pt x="70" y="28"/>
                      <a:pt x="86" y="28"/>
                    </a:cubicBezTo>
                    <a:lnTo>
                      <a:pt x="86" y="0"/>
                    </a:lnTo>
                    <a:cubicBezTo>
                      <a:pt x="62" y="0"/>
                      <a:pt x="46" y="5"/>
                      <a:pt x="36" y="14"/>
                    </a:cubicBezTo>
                    <a:cubicBezTo>
                      <a:pt x="28" y="23"/>
                      <a:pt x="23" y="37"/>
                      <a:pt x="23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00685" y="2734135"/>
                <a:ext cx="107771" cy="333265"/>
              </a:xfrm>
              <a:custGeom>
                <a:avLst/>
                <a:gdLst>
                  <a:gd name="T0" fmla="*/ 62 w 85"/>
                  <a:gd name="T1" fmla="*/ 90 h 265"/>
                  <a:gd name="T2" fmla="*/ 62 w 85"/>
                  <a:gd name="T3" fmla="*/ 56 h 265"/>
                  <a:gd name="T4" fmla="*/ 50 w 85"/>
                  <a:gd name="T5" fmla="*/ 15 h 265"/>
                  <a:gd name="T6" fmla="*/ 0 w 85"/>
                  <a:gd name="T7" fmla="*/ 0 h 265"/>
                  <a:gd name="T8" fmla="*/ 0 w 85"/>
                  <a:gd name="T9" fmla="*/ 28 h 265"/>
                  <a:gd name="T10" fmla="*/ 24 w 85"/>
                  <a:gd name="T11" fmla="*/ 55 h 265"/>
                  <a:gd name="T12" fmla="*/ 24 w 85"/>
                  <a:gd name="T13" fmla="*/ 85 h 265"/>
                  <a:gd name="T14" fmla="*/ 47 w 85"/>
                  <a:gd name="T15" fmla="*/ 132 h 265"/>
                  <a:gd name="T16" fmla="*/ 47 w 85"/>
                  <a:gd name="T17" fmla="*/ 133 h 265"/>
                  <a:gd name="T18" fmla="*/ 24 w 85"/>
                  <a:gd name="T19" fmla="*/ 178 h 265"/>
                  <a:gd name="T20" fmla="*/ 24 w 85"/>
                  <a:gd name="T21" fmla="*/ 210 h 265"/>
                  <a:gd name="T22" fmla="*/ 19 w 85"/>
                  <a:gd name="T23" fmla="*/ 231 h 265"/>
                  <a:gd name="T24" fmla="*/ 0 w 85"/>
                  <a:gd name="T25" fmla="*/ 237 h 265"/>
                  <a:gd name="T26" fmla="*/ 0 w 85"/>
                  <a:gd name="T27" fmla="*/ 265 h 265"/>
                  <a:gd name="T28" fmla="*/ 50 w 85"/>
                  <a:gd name="T29" fmla="*/ 251 h 265"/>
                  <a:gd name="T30" fmla="*/ 62 w 85"/>
                  <a:gd name="T31" fmla="*/ 209 h 265"/>
                  <a:gd name="T32" fmla="*/ 62 w 85"/>
                  <a:gd name="T33" fmla="*/ 174 h 265"/>
                  <a:gd name="T34" fmla="*/ 85 w 85"/>
                  <a:gd name="T35" fmla="*/ 146 h 265"/>
                  <a:gd name="T36" fmla="*/ 85 w 85"/>
                  <a:gd name="T37" fmla="*/ 119 h 265"/>
                  <a:gd name="T38" fmla="*/ 62 w 85"/>
                  <a:gd name="T39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265">
                    <a:moveTo>
                      <a:pt x="62" y="90"/>
                    </a:moveTo>
                    <a:lnTo>
                      <a:pt x="62" y="56"/>
                    </a:lnTo>
                    <a:cubicBezTo>
                      <a:pt x="62" y="37"/>
                      <a:pt x="58" y="23"/>
                      <a:pt x="50" y="15"/>
                    </a:cubicBezTo>
                    <a:cubicBezTo>
                      <a:pt x="40" y="5"/>
                      <a:pt x="23" y="0"/>
                      <a:pt x="0" y="0"/>
                    </a:cubicBezTo>
                    <a:lnTo>
                      <a:pt x="0" y="28"/>
                    </a:lnTo>
                    <a:cubicBezTo>
                      <a:pt x="16" y="28"/>
                      <a:pt x="24" y="37"/>
                      <a:pt x="24" y="55"/>
                    </a:cubicBezTo>
                    <a:lnTo>
                      <a:pt x="24" y="85"/>
                    </a:lnTo>
                    <a:cubicBezTo>
                      <a:pt x="24" y="110"/>
                      <a:pt x="32" y="126"/>
                      <a:pt x="47" y="132"/>
                    </a:cubicBezTo>
                    <a:lnTo>
                      <a:pt x="47" y="133"/>
                    </a:lnTo>
                    <a:cubicBezTo>
                      <a:pt x="32" y="139"/>
                      <a:pt x="24" y="154"/>
                      <a:pt x="24" y="178"/>
                    </a:cubicBezTo>
                    <a:lnTo>
                      <a:pt x="24" y="210"/>
                    </a:lnTo>
                    <a:cubicBezTo>
                      <a:pt x="24" y="219"/>
                      <a:pt x="22" y="226"/>
                      <a:pt x="19" y="231"/>
                    </a:cubicBezTo>
                    <a:cubicBezTo>
                      <a:pt x="15" y="235"/>
                      <a:pt x="9" y="237"/>
                      <a:pt x="0" y="237"/>
                    </a:cubicBezTo>
                    <a:lnTo>
                      <a:pt x="0" y="265"/>
                    </a:lnTo>
                    <a:cubicBezTo>
                      <a:pt x="24" y="265"/>
                      <a:pt x="41" y="260"/>
                      <a:pt x="50" y="251"/>
                    </a:cubicBezTo>
                    <a:cubicBezTo>
                      <a:pt x="58" y="242"/>
                      <a:pt x="62" y="229"/>
                      <a:pt x="62" y="209"/>
                    </a:cubicBezTo>
                    <a:lnTo>
                      <a:pt x="62" y="174"/>
                    </a:lnTo>
                    <a:cubicBezTo>
                      <a:pt x="62" y="156"/>
                      <a:pt x="70" y="146"/>
                      <a:pt x="85" y="146"/>
                    </a:cubicBezTo>
                    <a:lnTo>
                      <a:pt x="85" y="119"/>
                    </a:lnTo>
                    <a:cubicBezTo>
                      <a:pt x="70" y="119"/>
                      <a:pt x="62" y="109"/>
                      <a:pt x="62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052638" y="5550508"/>
              <a:ext cx="89489" cy="85748"/>
            </a:xfrm>
            <a:custGeom>
              <a:avLst/>
              <a:gdLst>
                <a:gd name="T0" fmla="*/ 81 w 81"/>
                <a:gd name="T1" fmla="*/ 79 h 79"/>
                <a:gd name="T2" fmla="*/ 0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9">
                  <a:moveTo>
                    <a:pt x="81" y="79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60193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7672E-6 -2.23786E-6 L -0.03625 -0.4459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" y="-22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Testing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Testing Software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5282267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78805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6846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840175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4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sp>
        <p:nvSpPr>
          <p:cNvPr id="15" name="Error DEV"/>
          <p:cNvSpPr/>
          <p:nvPr/>
        </p:nvSpPr>
        <p:spPr bwMode="auto">
          <a:xfrm>
            <a:off x="6540164" y="2725186"/>
            <a:ext cx="456787" cy="45678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pic>
        <p:nvPicPr>
          <p:cNvPr id="16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7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8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grpSp>
        <p:nvGrpSpPr>
          <p:cNvPr id="19" name="Accepted DEV"/>
          <p:cNvGrpSpPr/>
          <p:nvPr/>
        </p:nvGrpSpPr>
        <p:grpSpPr>
          <a:xfrm>
            <a:off x="6540164" y="2725186"/>
            <a:ext cx="456787" cy="456787"/>
            <a:chOff x="4382751" y="3909289"/>
            <a:chExt cx="456852" cy="456852"/>
          </a:xfrm>
        </p:grpSpPr>
        <p:sp>
          <p:nvSpPr>
            <p:cNvPr id="20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1140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Custom build agents extend the default Hosted agent</a:t>
            </a:r>
          </a:p>
          <a:p>
            <a:r>
              <a:rPr lang="en-US" dirty="0"/>
              <a:t>Pool sets of agents to build in parallel</a:t>
            </a:r>
          </a:p>
          <a:p>
            <a:r>
              <a:rPr lang="en-US" dirty="0"/>
              <a:t>Agent is cross platform</a:t>
            </a:r>
          </a:p>
          <a:p>
            <a:r>
              <a:rPr lang="en-US" dirty="0"/>
              <a:t>Cross-platform agent runs on-premises or in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with agents</a:t>
            </a:r>
          </a:p>
        </p:txBody>
      </p:sp>
    </p:spTree>
    <p:extLst>
      <p:ext uri="{BB962C8B-B14F-4D97-AF65-F5344CB8AC3E}">
        <p14:creationId xmlns:p14="http://schemas.microsoft.com/office/powerpoint/2010/main" val="22036362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Isosceles Triangle 2"/>
          <p:cNvSpPr/>
          <p:nvPr/>
        </p:nvSpPr>
        <p:spPr bwMode="auto">
          <a:xfrm rot="5400000" flipH="1">
            <a:off x="9512560" y="432461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flipV="1">
            <a:off x="2127054" y="4501609"/>
            <a:ext cx="7452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8832850" y="4499672"/>
            <a:ext cx="762000" cy="85027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7370234" y="4499674"/>
            <a:ext cx="111971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5643034" y="4499674"/>
            <a:ext cx="13673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3966634" y="4499674"/>
            <a:ext cx="13419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192" y="2282078"/>
            <a:ext cx="4449971" cy="4450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 flipV="1">
            <a:off x="2461684" y="4499675"/>
            <a:ext cx="1176866" cy="85024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19813" y="1990821"/>
            <a:ext cx="1901202" cy="2522098"/>
            <a:chOff x="5701653" y="1978121"/>
            <a:chExt cx="1901202" cy="25220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454" y="3700379"/>
              <a:ext cx="1293456" cy="799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92979" y="2465446"/>
              <a:ext cx="1102383" cy="1498554"/>
            </a:xfrm>
            <a:prstGeom prst="rect">
              <a:avLst/>
            </a:prstGeom>
          </p:spPr>
        </p:pic>
        <p:sp>
          <p:nvSpPr>
            <p:cNvPr id="14" name="Freeform 95"/>
            <p:cNvSpPr>
              <a:spLocks/>
            </p:cNvSpPr>
            <p:nvPr/>
          </p:nvSpPr>
          <p:spPr bwMode="auto">
            <a:xfrm flipH="1">
              <a:off x="5701653" y="1978121"/>
              <a:ext cx="1426107" cy="926144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0C0">
                <a:alpha val="27000"/>
              </a:srgbClr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</a:endParaRPr>
            </a:p>
          </p:txBody>
        </p:sp>
        <p:sp>
          <p:nvSpPr>
            <p:cNvPr id="15" name="Freeform 95"/>
            <p:cNvSpPr>
              <a:spLocks/>
            </p:cNvSpPr>
            <p:nvPr/>
          </p:nvSpPr>
          <p:spPr bwMode="auto">
            <a:xfrm flipH="1">
              <a:off x="6053201" y="2052432"/>
              <a:ext cx="1549654" cy="100637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23BDEF">
                <a:alpha val="9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505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87440" y="2299985"/>
              <a:ext cx="130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Cloud</a:t>
              </a:r>
              <a:b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</a:b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Load Testing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9359" y="3008346"/>
            <a:ext cx="1868892" cy="1702699"/>
            <a:chOff x="3840480" y="3008346"/>
            <a:chExt cx="1868892" cy="1702699"/>
          </a:xfrm>
        </p:grpSpPr>
        <p:sp>
          <p:nvSpPr>
            <p:cNvPr id="18" name="TextBox 17"/>
            <p:cNvSpPr txBox="1"/>
            <p:nvPr/>
          </p:nvSpPr>
          <p:spPr>
            <a:xfrm>
              <a:off x="3840480" y="3008346"/>
              <a:ext cx="1868892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Integration testing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4774926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4592048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96590" y="4345288"/>
            <a:ext cx="2202126" cy="1751140"/>
            <a:chOff x="2339395" y="4345288"/>
            <a:chExt cx="2202126" cy="1751140"/>
          </a:xfrm>
        </p:grpSpPr>
        <p:sp>
          <p:nvSpPr>
            <p:cNvPr id="22" name="TextBox 21"/>
            <p:cNvSpPr txBox="1"/>
            <p:nvPr/>
          </p:nvSpPr>
          <p:spPr>
            <a:xfrm>
              <a:off x="2339395" y="5511653"/>
              <a:ext cx="220212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Automated functional testing environment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40458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3257580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2044699" y="4334411"/>
            <a:ext cx="394343" cy="394343"/>
          </a:xfrm>
          <a:prstGeom prst="ellipse">
            <a:avLst/>
          </a:prstGeom>
          <a:solidFill>
            <a:srgbClr val="3D85CD"/>
          </a:solidFill>
          <a:ln w="76200">
            <a:solidFill>
              <a:srgbClr val="3D85C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86089" y="4345288"/>
            <a:ext cx="1611833" cy="1710752"/>
            <a:chOff x="5882639" y="4345288"/>
            <a:chExt cx="1611833" cy="171075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88555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82639" y="5471265"/>
              <a:ext cx="161183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Pre-production environment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05677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85759" y="3011734"/>
            <a:ext cx="1320801" cy="1699311"/>
            <a:chOff x="8310879" y="3011734"/>
            <a:chExt cx="1320801" cy="169931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8971279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8788401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0879" y="3011734"/>
              <a:ext cx="132080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Staging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045728" y="43159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Monitor + Learn</a:t>
            </a:r>
            <a:endParaRPr lang="en-US" dirty="0">
              <a:gradFill>
                <a:gsLst>
                  <a:gs pos="0">
                    <a:srgbClr val="F6931A"/>
                  </a:gs>
                  <a:gs pos="100000">
                    <a:srgbClr val="F6931A"/>
                  </a:gs>
                </a:gsLst>
                <a:lin ang="0" scaled="0"/>
              </a:gradFill>
            </a:endParaRPr>
          </a:p>
        </p:txBody>
      </p:sp>
      <p:sp>
        <p:nvSpPr>
          <p:cNvPr id="35" name="Isosceles Triangle 34"/>
          <p:cNvSpPr/>
          <p:nvPr/>
        </p:nvSpPr>
        <p:spPr bwMode="auto">
          <a:xfrm rot="5400000" flipH="1">
            <a:off x="9518909" y="4316673"/>
            <a:ext cx="510159" cy="439792"/>
          </a:xfrm>
          <a:prstGeom prst="triangle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1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5" grpId="0" animBg="1"/>
      <p:bldP spid="34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 &amp; BUILD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4070966" y="1599422"/>
            <a:ext cx="3352234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1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8"/>
          <p:cNvPicPr>
            <a:picLocks noChangeAspect="1"/>
          </p:cNvPicPr>
          <p:nvPr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075861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63" y="2198016"/>
            <a:ext cx="729827" cy="6623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42509" y="2433902"/>
            <a:ext cx="822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22" name="CODE1"/>
          <p:cNvGrpSpPr/>
          <p:nvPr/>
        </p:nvGrpSpPr>
        <p:grpSpPr>
          <a:xfrm>
            <a:off x="2094326" y="5544790"/>
            <a:ext cx="538129" cy="560885"/>
            <a:chOff x="2328300" y="3506767"/>
            <a:chExt cx="551703" cy="575034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5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09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8159E-6 1.90195E-6 L -0.07991 -0.482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5" y="-241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E-6 -2.42851E-6 L 0.25096 9.75942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SOURCE REPO</a:t>
            </a:r>
          </a:p>
        </p:txBody>
      </p:sp>
      <p:sp>
        <p:nvSpPr>
          <p:cNvPr id="9" name="Rounded Rectangle 6"/>
          <p:cNvSpPr/>
          <p:nvPr/>
        </p:nvSpPr>
        <p:spPr bwMode="auto">
          <a:xfrm>
            <a:off x="5038668" y="1599422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2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CODE1"/>
          <p:cNvGrpSpPr/>
          <p:nvPr/>
        </p:nvGrpSpPr>
        <p:grpSpPr>
          <a:xfrm>
            <a:off x="2086805" y="5544790"/>
            <a:ext cx="538129" cy="560885"/>
            <a:chOff x="2328300" y="3506767"/>
            <a:chExt cx="551703" cy="575034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6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0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3" name="Rounded Rectangle 78"/>
          <p:cNvSpPr/>
          <p:nvPr/>
        </p:nvSpPr>
        <p:spPr bwMode="auto">
          <a:xfrm>
            <a:off x="5038668" y="3313575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24" name="Rounded Rectangle 79"/>
          <p:cNvSpPr/>
          <p:nvPr/>
        </p:nvSpPr>
        <p:spPr bwMode="auto">
          <a:xfrm>
            <a:off x="5038668" y="5027727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25" name="APP 1"/>
          <p:cNvSpPr>
            <a:spLocks noEditPoints="1"/>
          </p:cNvSpPr>
          <p:nvPr/>
        </p:nvSpPr>
        <p:spPr bwMode="auto">
          <a:xfrm>
            <a:off x="6352796" y="2165911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APP 2"/>
          <p:cNvSpPr>
            <a:spLocks noEditPoints="1"/>
          </p:cNvSpPr>
          <p:nvPr/>
        </p:nvSpPr>
        <p:spPr bwMode="auto">
          <a:xfrm>
            <a:off x="6352796" y="3871853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APP 3"/>
          <p:cNvSpPr>
            <a:spLocks noEditPoints="1"/>
          </p:cNvSpPr>
          <p:nvPr/>
        </p:nvSpPr>
        <p:spPr bwMode="auto">
          <a:xfrm>
            <a:off x="6352796" y="5593065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8" name="CODE 2" descr="Down:  CODE 2"/>
          <p:cNvGrpSpPr/>
          <p:nvPr/>
        </p:nvGrpSpPr>
        <p:grpSpPr>
          <a:xfrm>
            <a:off x="5445462" y="2270671"/>
            <a:ext cx="538129" cy="560885"/>
            <a:chOff x="2328300" y="3506767"/>
            <a:chExt cx="551703" cy="575034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8" name="CODE 2" descr="Down:  CODE 2"/>
          <p:cNvGrpSpPr/>
          <p:nvPr/>
        </p:nvGrpSpPr>
        <p:grpSpPr>
          <a:xfrm>
            <a:off x="5445462" y="4018037"/>
            <a:ext cx="538129" cy="560885"/>
            <a:chOff x="2328300" y="3506767"/>
            <a:chExt cx="551703" cy="575034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4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4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48" name="CODE 2" descr="Down:  Group 65"/>
          <p:cNvGrpSpPr/>
          <p:nvPr/>
        </p:nvGrpSpPr>
        <p:grpSpPr>
          <a:xfrm>
            <a:off x="1636504" y="2280180"/>
            <a:ext cx="538129" cy="560885"/>
            <a:chOff x="2328300" y="3506767"/>
            <a:chExt cx="551703" cy="575034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8" name="AutoShape 3"/>
          <p:cNvSpPr>
            <a:spLocks noChangeAspect="1" noChangeArrowheads="1" noTextEdit="1"/>
          </p:cNvSpPr>
          <p:nvPr/>
        </p:nvSpPr>
        <p:spPr bwMode="auto">
          <a:xfrm>
            <a:off x="1545039" y="309880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950044" y="1534326"/>
            <a:ext cx="359269" cy="427298"/>
            <a:chOff x="4662074" y="4335997"/>
            <a:chExt cx="234105" cy="278433"/>
          </a:xfrm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62074" y="4335997"/>
              <a:ext cx="90040" cy="278433"/>
            </a:xfrm>
            <a:custGeom>
              <a:avLst/>
              <a:gdLst>
                <a:gd name="T0" fmla="*/ 23 w 86"/>
                <a:gd name="T1" fmla="*/ 56 h 265"/>
                <a:gd name="T2" fmla="*/ 23 w 86"/>
                <a:gd name="T3" fmla="*/ 90 h 265"/>
                <a:gd name="T4" fmla="*/ 0 w 86"/>
                <a:gd name="T5" fmla="*/ 119 h 265"/>
                <a:gd name="T6" fmla="*/ 0 w 86"/>
                <a:gd name="T7" fmla="*/ 146 h 265"/>
                <a:gd name="T8" fmla="*/ 23 w 86"/>
                <a:gd name="T9" fmla="*/ 174 h 265"/>
                <a:gd name="T10" fmla="*/ 23 w 86"/>
                <a:gd name="T11" fmla="*/ 210 h 265"/>
                <a:gd name="T12" fmla="*/ 36 w 86"/>
                <a:gd name="T13" fmla="*/ 251 h 265"/>
                <a:gd name="T14" fmla="*/ 86 w 86"/>
                <a:gd name="T15" fmla="*/ 265 h 265"/>
                <a:gd name="T16" fmla="*/ 86 w 86"/>
                <a:gd name="T17" fmla="*/ 237 h 265"/>
                <a:gd name="T18" fmla="*/ 67 w 86"/>
                <a:gd name="T19" fmla="*/ 231 h 265"/>
                <a:gd name="T20" fmla="*/ 62 w 86"/>
                <a:gd name="T21" fmla="*/ 210 h 265"/>
                <a:gd name="T22" fmla="*/ 62 w 86"/>
                <a:gd name="T23" fmla="*/ 179 h 265"/>
                <a:gd name="T24" fmla="*/ 39 w 86"/>
                <a:gd name="T25" fmla="*/ 133 h 265"/>
                <a:gd name="T26" fmla="*/ 39 w 86"/>
                <a:gd name="T27" fmla="*/ 132 h 265"/>
                <a:gd name="T28" fmla="*/ 62 w 86"/>
                <a:gd name="T29" fmla="*/ 87 h 265"/>
                <a:gd name="T30" fmla="*/ 62 w 86"/>
                <a:gd name="T31" fmla="*/ 55 h 265"/>
                <a:gd name="T32" fmla="*/ 86 w 86"/>
                <a:gd name="T33" fmla="*/ 28 h 265"/>
                <a:gd name="T34" fmla="*/ 86 w 86"/>
                <a:gd name="T35" fmla="*/ 0 h 265"/>
                <a:gd name="T36" fmla="*/ 36 w 86"/>
                <a:gd name="T37" fmla="*/ 14 h 265"/>
                <a:gd name="T38" fmla="*/ 23 w 86"/>
                <a:gd name="T39" fmla="*/ 5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65">
                  <a:moveTo>
                    <a:pt x="23" y="56"/>
                  </a:moveTo>
                  <a:lnTo>
                    <a:pt x="23" y="90"/>
                  </a:lnTo>
                  <a:cubicBezTo>
                    <a:pt x="23" y="109"/>
                    <a:pt x="16" y="119"/>
                    <a:pt x="0" y="119"/>
                  </a:cubicBezTo>
                  <a:lnTo>
                    <a:pt x="0" y="146"/>
                  </a:lnTo>
                  <a:cubicBezTo>
                    <a:pt x="16" y="146"/>
                    <a:pt x="23" y="156"/>
                    <a:pt x="23" y="174"/>
                  </a:cubicBezTo>
                  <a:lnTo>
                    <a:pt x="23" y="210"/>
                  </a:lnTo>
                  <a:cubicBezTo>
                    <a:pt x="23" y="229"/>
                    <a:pt x="27" y="243"/>
                    <a:pt x="36" y="251"/>
                  </a:cubicBezTo>
                  <a:cubicBezTo>
                    <a:pt x="45" y="260"/>
                    <a:pt x="62" y="265"/>
                    <a:pt x="86" y="265"/>
                  </a:cubicBezTo>
                  <a:lnTo>
                    <a:pt x="86" y="237"/>
                  </a:lnTo>
                  <a:cubicBezTo>
                    <a:pt x="77" y="237"/>
                    <a:pt x="71" y="235"/>
                    <a:pt x="67" y="231"/>
                  </a:cubicBezTo>
                  <a:cubicBezTo>
                    <a:pt x="64" y="227"/>
                    <a:pt x="62" y="220"/>
                    <a:pt x="62" y="210"/>
                  </a:cubicBezTo>
                  <a:lnTo>
                    <a:pt x="62" y="179"/>
                  </a:lnTo>
                  <a:cubicBezTo>
                    <a:pt x="62" y="154"/>
                    <a:pt x="54" y="139"/>
                    <a:pt x="39" y="133"/>
                  </a:cubicBezTo>
                  <a:lnTo>
                    <a:pt x="39" y="132"/>
                  </a:lnTo>
                  <a:cubicBezTo>
                    <a:pt x="54" y="126"/>
                    <a:pt x="62" y="111"/>
                    <a:pt x="62" y="87"/>
                  </a:cubicBezTo>
                  <a:lnTo>
                    <a:pt x="62" y="55"/>
                  </a:lnTo>
                  <a:cubicBezTo>
                    <a:pt x="62" y="37"/>
                    <a:pt x="70" y="28"/>
                    <a:pt x="86" y="28"/>
                  </a:cubicBezTo>
                  <a:lnTo>
                    <a:pt x="86" y="0"/>
                  </a:lnTo>
                  <a:cubicBezTo>
                    <a:pt x="62" y="0"/>
                    <a:pt x="46" y="5"/>
                    <a:pt x="36" y="14"/>
                  </a:cubicBezTo>
                  <a:cubicBezTo>
                    <a:pt x="28" y="23"/>
                    <a:pt x="23" y="37"/>
                    <a:pt x="23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806139" y="4335997"/>
              <a:ext cx="90040" cy="278433"/>
            </a:xfrm>
            <a:custGeom>
              <a:avLst/>
              <a:gdLst>
                <a:gd name="T0" fmla="*/ 62 w 85"/>
                <a:gd name="T1" fmla="*/ 90 h 265"/>
                <a:gd name="T2" fmla="*/ 62 w 85"/>
                <a:gd name="T3" fmla="*/ 56 h 265"/>
                <a:gd name="T4" fmla="*/ 50 w 85"/>
                <a:gd name="T5" fmla="*/ 15 h 265"/>
                <a:gd name="T6" fmla="*/ 0 w 85"/>
                <a:gd name="T7" fmla="*/ 0 h 265"/>
                <a:gd name="T8" fmla="*/ 0 w 85"/>
                <a:gd name="T9" fmla="*/ 28 h 265"/>
                <a:gd name="T10" fmla="*/ 24 w 85"/>
                <a:gd name="T11" fmla="*/ 55 h 265"/>
                <a:gd name="T12" fmla="*/ 24 w 85"/>
                <a:gd name="T13" fmla="*/ 85 h 265"/>
                <a:gd name="T14" fmla="*/ 47 w 85"/>
                <a:gd name="T15" fmla="*/ 132 h 265"/>
                <a:gd name="T16" fmla="*/ 47 w 85"/>
                <a:gd name="T17" fmla="*/ 133 h 265"/>
                <a:gd name="T18" fmla="*/ 24 w 85"/>
                <a:gd name="T19" fmla="*/ 178 h 265"/>
                <a:gd name="T20" fmla="*/ 24 w 85"/>
                <a:gd name="T21" fmla="*/ 210 h 265"/>
                <a:gd name="T22" fmla="*/ 19 w 85"/>
                <a:gd name="T23" fmla="*/ 231 h 265"/>
                <a:gd name="T24" fmla="*/ 0 w 85"/>
                <a:gd name="T25" fmla="*/ 237 h 265"/>
                <a:gd name="T26" fmla="*/ 0 w 85"/>
                <a:gd name="T27" fmla="*/ 265 h 265"/>
                <a:gd name="T28" fmla="*/ 50 w 85"/>
                <a:gd name="T29" fmla="*/ 251 h 265"/>
                <a:gd name="T30" fmla="*/ 62 w 85"/>
                <a:gd name="T31" fmla="*/ 209 h 265"/>
                <a:gd name="T32" fmla="*/ 62 w 85"/>
                <a:gd name="T33" fmla="*/ 174 h 265"/>
                <a:gd name="T34" fmla="*/ 85 w 85"/>
                <a:gd name="T35" fmla="*/ 146 h 265"/>
                <a:gd name="T36" fmla="*/ 85 w 85"/>
                <a:gd name="T37" fmla="*/ 119 h 265"/>
                <a:gd name="T38" fmla="*/ 62 w 85"/>
                <a:gd name="T39" fmla="*/ 9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265">
                  <a:moveTo>
                    <a:pt x="62" y="90"/>
                  </a:moveTo>
                  <a:lnTo>
                    <a:pt x="62" y="56"/>
                  </a:lnTo>
                  <a:cubicBezTo>
                    <a:pt x="62" y="37"/>
                    <a:pt x="58" y="23"/>
                    <a:pt x="50" y="15"/>
                  </a:cubicBezTo>
                  <a:cubicBezTo>
                    <a:pt x="40" y="5"/>
                    <a:pt x="23" y="0"/>
                    <a:pt x="0" y="0"/>
                  </a:cubicBezTo>
                  <a:lnTo>
                    <a:pt x="0" y="28"/>
                  </a:lnTo>
                  <a:cubicBezTo>
                    <a:pt x="16" y="28"/>
                    <a:pt x="24" y="37"/>
                    <a:pt x="24" y="55"/>
                  </a:cubicBezTo>
                  <a:lnTo>
                    <a:pt x="24" y="85"/>
                  </a:lnTo>
                  <a:cubicBezTo>
                    <a:pt x="24" y="110"/>
                    <a:pt x="32" y="126"/>
                    <a:pt x="47" y="132"/>
                  </a:cubicBezTo>
                  <a:lnTo>
                    <a:pt x="47" y="133"/>
                  </a:lnTo>
                  <a:cubicBezTo>
                    <a:pt x="32" y="139"/>
                    <a:pt x="24" y="154"/>
                    <a:pt x="24" y="178"/>
                  </a:cubicBezTo>
                  <a:lnTo>
                    <a:pt x="24" y="210"/>
                  </a:lnTo>
                  <a:cubicBezTo>
                    <a:pt x="24" y="219"/>
                    <a:pt x="22" y="226"/>
                    <a:pt x="19" y="231"/>
                  </a:cubicBezTo>
                  <a:cubicBezTo>
                    <a:pt x="15" y="235"/>
                    <a:pt x="9" y="237"/>
                    <a:pt x="0" y="237"/>
                  </a:cubicBezTo>
                  <a:lnTo>
                    <a:pt x="0" y="265"/>
                  </a:lnTo>
                  <a:cubicBezTo>
                    <a:pt x="24" y="265"/>
                    <a:pt x="41" y="260"/>
                    <a:pt x="50" y="251"/>
                  </a:cubicBezTo>
                  <a:cubicBezTo>
                    <a:pt x="58" y="242"/>
                    <a:pt x="62" y="229"/>
                    <a:pt x="62" y="209"/>
                  </a:cubicBezTo>
                  <a:lnTo>
                    <a:pt x="62" y="174"/>
                  </a:lnTo>
                  <a:cubicBezTo>
                    <a:pt x="62" y="156"/>
                    <a:pt x="70" y="146"/>
                    <a:pt x="85" y="146"/>
                  </a:cubicBezTo>
                  <a:lnTo>
                    <a:pt x="85" y="119"/>
                  </a:lnTo>
                  <a:cubicBezTo>
                    <a:pt x="70" y="119"/>
                    <a:pt x="62" y="109"/>
                    <a:pt x="62" y="9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86460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675E-7 1.90195E-6 L -0.03625 -0.466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" y="-2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4187E-7 -1.69315E-6 L 0.30636 -0.001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8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-0.00136 L 0.30636 0.2485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0.24853 L 0.30674 0.4909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DevOps with the Microsoft cloud</a:t>
            </a:r>
          </a:p>
          <a:p>
            <a:pPr marL="0" indent="0">
              <a:buNone/>
            </a:pPr>
            <a:r>
              <a:rPr lang="en-US" dirty="0"/>
              <a:t>Building a DevOps pipeline</a:t>
            </a:r>
          </a:p>
          <a:p>
            <a:pPr marL="0" indent="0">
              <a:buNone/>
            </a:pPr>
            <a:r>
              <a:rPr lang="en-US" dirty="0"/>
              <a:t>Enhancing mobile 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41929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</p:txBody>
      </p:sp>
      <p:sp>
        <p:nvSpPr>
          <p:cNvPr id="3" name="Rounded Rectangle 6"/>
          <p:cNvSpPr/>
          <p:nvPr/>
        </p:nvSpPr>
        <p:spPr bwMode="auto">
          <a:xfrm>
            <a:off x="5282267" y="1599152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8425" y="1877510"/>
            <a:ext cx="3447758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3887107"/>
            <a:ext cx="2943943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Deployment Rate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MTTR</a:t>
            </a: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auto">
          <a:xfrm>
            <a:off x="1295808" y="5371696"/>
            <a:ext cx="1487482" cy="1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5754" y="5293710"/>
            <a:ext cx="1939818" cy="1118892"/>
            <a:chOff x="511109" y="5814543"/>
            <a:chExt cx="1041729" cy="600871"/>
          </a:xfrm>
        </p:grpSpPr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662962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ounded Rectangle 78"/>
          <p:cNvSpPr/>
          <p:nvPr/>
        </p:nvSpPr>
        <p:spPr bwMode="auto">
          <a:xfrm>
            <a:off x="5282267" y="3313548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12" name="Rounded Rectangle 79"/>
          <p:cNvSpPr/>
          <p:nvPr/>
        </p:nvSpPr>
        <p:spPr bwMode="auto">
          <a:xfrm>
            <a:off x="5282267" y="5027943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85836" y="4001840"/>
            <a:ext cx="0" cy="117961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ODE 1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4" name="CODE 2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4" name="CODE 3"/>
          <p:cNvGrpSpPr/>
          <p:nvPr/>
        </p:nvGrpSpPr>
        <p:grpSpPr>
          <a:xfrm>
            <a:off x="1542108" y="3098092"/>
            <a:ext cx="781048" cy="814079"/>
            <a:chOff x="2328300" y="3506767"/>
            <a:chExt cx="551703" cy="575034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4" name="APP 1"/>
          <p:cNvSpPr>
            <a:spLocks noEditPoints="1"/>
          </p:cNvSpPr>
          <p:nvPr/>
        </p:nvSpPr>
        <p:spPr bwMode="auto">
          <a:xfrm>
            <a:off x="5954287" y="216572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5" name="APP 2"/>
          <p:cNvSpPr>
            <a:spLocks noEditPoints="1"/>
          </p:cNvSpPr>
          <p:nvPr/>
        </p:nvSpPr>
        <p:spPr bwMode="auto">
          <a:xfrm>
            <a:off x="5954287" y="3871906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6" name="APP 3"/>
          <p:cNvSpPr>
            <a:spLocks noEditPoints="1"/>
          </p:cNvSpPr>
          <p:nvPr/>
        </p:nvSpPr>
        <p:spPr bwMode="auto">
          <a:xfrm>
            <a:off x="5954287" y="559336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7" name="AutoShape 3"/>
          <p:cNvSpPr>
            <a:spLocks noChangeAspect="1" noChangeArrowheads="1" noTextEdit="1"/>
          </p:cNvSpPr>
          <p:nvPr/>
        </p:nvSpPr>
        <p:spPr bwMode="auto">
          <a:xfrm>
            <a:off x="382052" y="159986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AutoShape 9"/>
          <p:cNvSpPr>
            <a:spLocks noChangeAspect="1" noChangeArrowheads="1" noTextEdit="1"/>
          </p:cNvSpPr>
          <p:nvPr/>
        </p:nvSpPr>
        <p:spPr bwMode="auto">
          <a:xfrm>
            <a:off x="381064" y="1599152"/>
            <a:ext cx="777162" cy="8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48426" y="50233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50" name="CODE 3"/>
          <p:cNvGrpSpPr/>
          <p:nvPr/>
        </p:nvGrpSpPr>
        <p:grpSpPr>
          <a:xfrm>
            <a:off x="1548261" y="3086960"/>
            <a:ext cx="781048" cy="814079"/>
            <a:chOff x="2328300" y="3506767"/>
            <a:chExt cx="551703" cy="57503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3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4412175"/>
            <a:ext cx="1094542" cy="21513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400826" y="51757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62" name="Freeform 147"/>
          <p:cNvSpPr>
            <a:spLocks/>
          </p:cNvSpPr>
          <p:nvPr/>
        </p:nvSpPr>
        <p:spPr bwMode="auto">
          <a:xfrm>
            <a:off x="1212792" y="5404793"/>
            <a:ext cx="256867" cy="999372"/>
          </a:xfrm>
          <a:custGeom>
            <a:avLst/>
            <a:gdLst>
              <a:gd name="T0" fmla="*/ 64 w 64"/>
              <a:gd name="T1" fmla="*/ 0 h 249"/>
              <a:gd name="T2" fmla="*/ 51 w 64"/>
              <a:gd name="T3" fmla="*/ 249 h 249"/>
              <a:gd name="T4" fmla="*/ 0 w 64"/>
              <a:gd name="T5" fmla="*/ 249 h 249"/>
              <a:gd name="T6" fmla="*/ 0 w 64"/>
              <a:gd name="T7" fmla="*/ 0 h 249"/>
              <a:gd name="T8" fmla="*/ 64 w 64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249">
                <a:moveTo>
                  <a:pt x="64" y="0"/>
                </a:moveTo>
                <a:lnTo>
                  <a:pt x="51" y="249"/>
                </a:lnTo>
                <a:lnTo>
                  <a:pt x="0" y="249"/>
                </a:lnTo>
                <a:lnTo>
                  <a:pt x="0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188745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902E-6 -4.81616E-6 L 0.35627 -0.130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7" y="-6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576 0.11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1" y="56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678 0.360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180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  <p:sp>
        <p:nvSpPr>
          <p:cNvPr id="3" name="Rectangle 2"/>
          <p:cNvSpPr/>
          <p:nvPr/>
        </p:nvSpPr>
        <p:spPr bwMode="auto">
          <a:xfrm rot="16200000" flipV="1">
            <a:off x="4760073" y="3433208"/>
            <a:ext cx="2880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rot="5400000" flipV="1">
            <a:off x="5793229" y="2389630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 flipV="1">
            <a:off x="5793229" y="3278631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 flipV="1">
            <a:off x="5793227" y="4269229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08" y="4885578"/>
            <a:ext cx="4449971" cy="44501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024155" y="4673600"/>
            <a:ext cx="342900" cy="342900"/>
          </a:xfrm>
          <a:prstGeom prst="ellipse">
            <a:avLst/>
          </a:prstGeom>
          <a:solidFill>
            <a:srgbClr val="F6931A"/>
          </a:solidFill>
          <a:ln w="76200">
            <a:solidFill>
              <a:srgbClr val="F693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16564" y="3641577"/>
            <a:ext cx="5367052" cy="365757"/>
            <a:chOff x="6016564" y="3641577"/>
            <a:chExt cx="5367052" cy="365757"/>
          </a:xfrm>
        </p:grpSpPr>
        <p:cxnSp>
          <p:nvCxnSpPr>
            <p:cNvPr id="10" name="Straight Connector 9"/>
            <p:cNvCxnSpPr/>
            <p:nvPr/>
          </p:nvCxnSpPr>
          <p:spPr>
            <a:xfrm rot="16200000">
              <a:off x="6798172" y="3476581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52267" y="3682277"/>
              <a:ext cx="4131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Monitor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6200000">
              <a:off x="6016564" y="364157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08312" y="2661375"/>
            <a:ext cx="4474008" cy="365757"/>
            <a:chOff x="1908312" y="2661375"/>
            <a:chExt cx="4474008" cy="365757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>
              <a:off x="5740749" y="2496378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 rot="16200000">
              <a:off x="6016563" y="2661375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312" y="2690936"/>
              <a:ext cx="340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Feedback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latin typeface="Segoe UI Ligh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87398" y="1735528"/>
            <a:ext cx="29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C02DA2"/>
                    </a:gs>
                    <a:gs pos="100000">
                      <a:srgbClr val="C02DA2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Plan the next iteration</a:t>
            </a:r>
            <a:endParaRPr lang="en-US" sz="2400" dirty="0">
              <a:gradFill>
                <a:gsLst>
                  <a:gs pos="0">
                    <a:srgbClr val="C02DA2"/>
                  </a:gs>
                  <a:gs pos="100000">
                    <a:srgbClr val="C02DA2"/>
                  </a:gs>
                </a:gsLst>
                <a:lin ang="0" scaled="0"/>
              </a:gradFill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Telemetry at every tier</a:t>
            </a:r>
          </a:p>
          <a:p>
            <a:r>
              <a:rPr lang="en-US" dirty="0"/>
              <a:t>Performance and load testing</a:t>
            </a:r>
          </a:p>
          <a:p>
            <a:r>
              <a:rPr lang="en-US" dirty="0"/>
              <a:t>Automated notifications for anomalies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</p:spTree>
    <p:extLst>
      <p:ext uri="{BB962C8B-B14F-4D97-AF65-F5344CB8AC3E}">
        <p14:creationId xmlns:p14="http://schemas.microsoft.com/office/powerpoint/2010/main" val="2862156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Swaps staged deployments</a:t>
            </a:r>
          </a:p>
          <a:p>
            <a:r>
              <a:rPr lang="en-US" dirty="0"/>
              <a:t>Called a Virtual IP or VIP swap as it swaps the addresses of two deployments</a:t>
            </a:r>
          </a:p>
          <a:p>
            <a:r>
              <a:rPr lang="en-US" dirty="0"/>
              <a:t>No downtime during VIP swap</a:t>
            </a:r>
          </a:p>
          <a:p>
            <a:pPr lvl="1"/>
            <a:r>
              <a:rPr lang="en-US" dirty="0"/>
              <a:t>Sites are warmed up behind the scenes prior to swap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69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sample application with CI</a:t>
            </a:r>
          </a:p>
        </p:txBody>
      </p:sp>
    </p:spTree>
    <p:extLst>
      <p:ext uri="{BB962C8B-B14F-4D97-AF65-F5344CB8AC3E}">
        <p14:creationId xmlns:p14="http://schemas.microsoft.com/office/powerpoint/2010/main" val="33862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8649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+ CD for a mobile world</a:t>
            </a:r>
          </a:p>
        </p:txBody>
      </p:sp>
      <p:sp>
        <p:nvSpPr>
          <p:cNvPr id="3" name="Right Arrow 159"/>
          <p:cNvSpPr/>
          <p:nvPr/>
        </p:nvSpPr>
        <p:spPr>
          <a:xfrm rot="16200000">
            <a:off x="1551351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Bent Arrow 74"/>
          <p:cNvSpPr/>
          <p:nvPr/>
        </p:nvSpPr>
        <p:spPr>
          <a:xfrm rot="10800000">
            <a:off x="3021733" y="3320227"/>
            <a:ext cx="6903678" cy="240386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8"/>
          <p:cNvSpPr/>
          <p:nvPr/>
        </p:nvSpPr>
        <p:spPr bwMode="auto">
          <a:xfrm>
            <a:off x="2058820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49"/>
          <p:cNvSpPr/>
          <p:nvPr/>
        </p:nvSpPr>
        <p:spPr bwMode="auto">
          <a:xfrm>
            <a:off x="1216575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Arrow 51"/>
          <p:cNvSpPr/>
          <p:nvPr/>
        </p:nvSpPr>
        <p:spPr>
          <a:xfrm rot="16200000">
            <a:off x="709105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ight Arrow 53"/>
          <p:cNvSpPr/>
          <p:nvPr/>
        </p:nvSpPr>
        <p:spPr>
          <a:xfrm>
            <a:off x="2888139" y="2110190"/>
            <a:ext cx="177273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ight Arrow 54"/>
          <p:cNvSpPr/>
          <p:nvPr/>
        </p:nvSpPr>
        <p:spPr>
          <a:xfrm>
            <a:off x="5348862" y="2110190"/>
            <a:ext cx="18110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ight Arrow 55"/>
          <p:cNvSpPr/>
          <p:nvPr/>
        </p:nvSpPr>
        <p:spPr>
          <a:xfrm>
            <a:off x="7795589" y="2110190"/>
            <a:ext cx="11282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343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652" y="4184016"/>
            <a:ext cx="1709773" cy="72184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defTabSz="932597"/>
            <a:r>
              <a:rPr lang="en-US" sz="160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6168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5925" y="5588538"/>
            <a:ext cx="3435365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 defTabSz="932597"/>
            <a:r>
              <a:rPr lang="en-US" sz="1632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15" name="Rounded Rectangle 64"/>
          <p:cNvSpPr/>
          <p:nvPr/>
        </p:nvSpPr>
        <p:spPr>
          <a:xfrm>
            <a:off x="1244343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3" y="4233113"/>
            <a:ext cx="565085" cy="591368"/>
          </a:xfrm>
          <a:prstGeom prst="rect">
            <a:avLst/>
          </a:prstGeom>
        </p:spPr>
      </p:pic>
      <p:sp>
        <p:nvSpPr>
          <p:cNvPr id="17" name="Rounded Rectangle 66"/>
          <p:cNvSpPr/>
          <p:nvPr/>
        </p:nvSpPr>
        <p:spPr>
          <a:xfrm>
            <a:off x="371616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80" y="4233113"/>
            <a:ext cx="565085" cy="59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90" y="4686668"/>
            <a:ext cx="2276347" cy="16625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7637" y="2121694"/>
            <a:ext cx="1208943" cy="1150980"/>
            <a:chOff x="1628786" y="2094289"/>
            <a:chExt cx="1185346" cy="1128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55" y="2110189"/>
            <a:ext cx="1243471" cy="10421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2613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25" name="Rounded Rectangle 67"/>
          <p:cNvSpPr/>
          <p:nvPr/>
        </p:nvSpPr>
        <p:spPr>
          <a:xfrm>
            <a:off x="6208347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714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User Testing</a:t>
            </a:r>
          </a:p>
        </p:txBody>
      </p:sp>
      <p:sp>
        <p:nvSpPr>
          <p:cNvPr id="27" name="Rounded Rectangle 116"/>
          <p:cNvSpPr/>
          <p:nvPr/>
        </p:nvSpPr>
        <p:spPr>
          <a:xfrm>
            <a:off x="900244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69" y="2191775"/>
            <a:ext cx="1004562" cy="10025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79774" y="3112294"/>
            <a:ext cx="1686063" cy="695545"/>
            <a:chOff x="4633536" y="3025775"/>
            <a:chExt cx="1686302" cy="695644"/>
          </a:xfrm>
        </p:grpSpPr>
        <p:sp>
          <p:nvSpPr>
            <p:cNvPr id="3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38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Freeform 5"/>
          <p:cNvSpPr>
            <a:spLocks/>
          </p:cNvSpPr>
          <p:nvPr/>
        </p:nvSpPr>
        <p:spPr bwMode="auto">
          <a:xfrm>
            <a:off x="579437" y="6787357"/>
            <a:ext cx="2801938" cy="169862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671512" y="5955507"/>
            <a:ext cx="901700" cy="895350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2381249" y="5955507"/>
            <a:ext cx="903288" cy="895350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1268412" y="5955507"/>
            <a:ext cx="304800" cy="19685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/>
          <p:cNvSpPr>
            <a:spLocks/>
          </p:cNvSpPr>
          <p:nvPr/>
        </p:nvSpPr>
        <p:spPr bwMode="auto">
          <a:xfrm>
            <a:off x="2381249" y="5955507"/>
            <a:ext cx="371475" cy="254000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608012" y="5795169"/>
            <a:ext cx="2738438" cy="239712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741362" y="5566569"/>
            <a:ext cx="265113" cy="228600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7"/>
          <p:cNvSpPr>
            <a:spLocks/>
          </p:cNvSpPr>
          <p:nvPr/>
        </p:nvSpPr>
        <p:spPr bwMode="auto">
          <a:xfrm>
            <a:off x="760412" y="5649119"/>
            <a:ext cx="71438" cy="30162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8"/>
          <p:cNvSpPr>
            <a:spLocks/>
          </p:cNvSpPr>
          <p:nvPr/>
        </p:nvSpPr>
        <p:spPr bwMode="auto">
          <a:xfrm>
            <a:off x="841374" y="5649119"/>
            <a:ext cx="71438" cy="30162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267789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1582114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290014" y="5355432"/>
            <a:ext cx="596900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1169364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5"/>
          <p:cNvSpPr>
            <a:spLocks noChangeAspect="1" noEditPoints="1"/>
          </p:cNvSpPr>
          <p:nvPr/>
        </p:nvSpPr>
        <p:spPr bwMode="black">
          <a:xfrm>
            <a:off x="1435348" y="5401519"/>
            <a:ext cx="279813" cy="278677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2104402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2418727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2126627" y="5355432"/>
            <a:ext cx="595313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2004389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286095" y="5396449"/>
            <a:ext cx="253964" cy="296819"/>
            <a:chOff x="5026109" y="4686995"/>
            <a:chExt cx="253964" cy="296819"/>
          </a:xfrm>
        </p:grpSpPr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619" y="1825195"/>
            <a:ext cx="2201856" cy="1671051"/>
          </a:xfrm>
          <a:prstGeom prst="rect">
            <a:avLst/>
          </a:prstGeom>
        </p:spPr>
      </p:pic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9204325" y="2184400"/>
            <a:ext cx="1196975" cy="936625"/>
            <a:chOff x="5798" y="1376"/>
            <a:chExt cx="754" cy="590"/>
          </a:xfrm>
        </p:grpSpPr>
        <p:sp>
          <p:nvSpPr>
            <p:cNvPr id="69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6572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Test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400" cy="5386090"/>
          </a:xfrm>
        </p:spPr>
        <p:txBody>
          <a:bodyPr/>
          <a:lstStyle/>
          <a:p>
            <a:r>
              <a:rPr lang="en-US" dirty="0"/>
              <a:t>2000+ Devices</a:t>
            </a:r>
          </a:p>
          <a:p>
            <a:pPr lvl="1"/>
            <a:r>
              <a:rPr lang="en-US" dirty="0"/>
              <a:t>Automate your app testing and run them on over 2,000 different real devices. Test everything users do, as well as any performance problems with step-by-step memory and performance tracking.</a:t>
            </a:r>
          </a:p>
          <a:p>
            <a:pPr lvl="1"/>
            <a:endParaRPr lang="en-US" dirty="0"/>
          </a:p>
          <a:p>
            <a:r>
              <a:rPr lang="en-US" dirty="0"/>
              <a:t>Real devices, real quality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higher quality by testing on real devices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 C#, Ruby, or Cucumber to build automated tests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Integrates with any continuous integration system</a:t>
            </a:r>
          </a:p>
          <a:p>
            <a:pPr lvl="1"/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139"/>
          <a:stretch>
            <a:fillRect/>
          </a:stretch>
        </p:blipFill>
        <p:spPr>
          <a:xfrm>
            <a:off x="6226039" y="0"/>
            <a:ext cx="621043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88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HockeyApp</a:t>
            </a:r>
            <a:r>
              <a:rPr lang="en-US" dirty="0"/>
              <a:t> Beta Distribution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29600" cy="5509200"/>
          </a:xfrm>
        </p:spPr>
        <p:txBody>
          <a:bodyPr/>
          <a:lstStyle/>
          <a:p>
            <a:r>
              <a:rPr lang="en-US" dirty="0"/>
              <a:t>In-house App Store for testers</a:t>
            </a:r>
          </a:p>
          <a:p>
            <a:pPr lvl="1"/>
            <a:r>
              <a:rPr lang="en-US" dirty="0"/>
              <a:t>Upload betas of your application to the </a:t>
            </a:r>
            <a:r>
              <a:rPr lang="en-US" dirty="0" err="1"/>
              <a:t>HockeyApp</a:t>
            </a:r>
            <a:r>
              <a:rPr lang="en-US" dirty="0"/>
              <a:t> store to allow testers to install and test beta versions on actual devices</a:t>
            </a:r>
          </a:p>
          <a:p>
            <a:pPr lvl="1"/>
            <a:endParaRPr lang="en-US" dirty="0"/>
          </a:p>
          <a:p>
            <a:r>
              <a:rPr lang="en-US" dirty="0"/>
              <a:t>Deployment made easy</a:t>
            </a:r>
          </a:p>
          <a:p>
            <a:pPr lvl="1"/>
            <a:r>
              <a:rPr lang="en-US" dirty="0" err="1"/>
              <a:t>HockeyApp’s</a:t>
            </a:r>
            <a:r>
              <a:rPr lang="en-US" dirty="0"/>
              <a:t> desktop application automatically tracks all necessary information about your latest build in order to make uploading beta versions easy.</a:t>
            </a:r>
          </a:p>
          <a:p>
            <a:pPr lvl="1"/>
            <a:endParaRPr lang="en-US" dirty="0"/>
          </a:p>
          <a:p>
            <a:r>
              <a:rPr lang="en-US" dirty="0"/>
              <a:t>User Feedback Management</a:t>
            </a:r>
          </a:p>
          <a:p>
            <a:pPr lvl="1"/>
            <a:r>
              <a:rPr lang="en-US" dirty="0"/>
              <a:t>All feedback is handled as discussions. Search discussions, mark them as completed or create work items based on them. Give your users a voice outside of the app store.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69" y="0"/>
            <a:ext cx="342790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68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5831" y="-1"/>
            <a:ext cx="2984527" cy="6994526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6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20" name="Rectangle 4"/>
          <p:cNvSpPr/>
          <p:nvPr/>
        </p:nvSpPr>
        <p:spPr bwMode="gray">
          <a:xfrm>
            <a:off x="4163799" y="41028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22" y="3221598"/>
            <a:ext cx="1407328" cy="559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55122" y="3843588"/>
            <a:ext cx="1530280" cy="3387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Release Management </a:t>
            </a:r>
            <a:b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</a:b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for Visual Studio</a:t>
            </a:r>
          </a:p>
        </p:txBody>
      </p:sp>
      <p:sp>
        <p:nvSpPr>
          <p:cNvPr id="25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Release/CD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40198" y="4283888"/>
            <a:ext cx="1598396" cy="438474"/>
            <a:chOff x="6023278" y="2656330"/>
            <a:chExt cx="1598396" cy="438474"/>
          </a:xfrm>
        </p:grpSpPr>
        <p:sp>
          <p:nvSpPr>
            <p:cNvPr id="27" name="Rectangle 26"/>
            <p:cNvSpPr/>
            <p:nvPr/>
          </p:nvSpPr>
          <p:spPr>
            <a:xfrm>
              <a:off x="6500990" y="2663201"/>
              <a:ext cx="11206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418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 Semibold" panose="020B0702040204020203" pitchFamily="34" charset="0"/>
                </a:rPr>
                <a:t>Automation Service</a:t>
              </a:r>
            </a:p>
          </p:txBody>
        </p:sp>
        <p:pic>
          <p:nvPicPr>
            <p:cNvPr id="28" name="Picture 15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78" y="2656330"/>
              <a:ext cx="485976" cy="43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7553056" y="5075506"/>
            <a:ext cx="1693288" cy="553998"/>
            <a:chOff x="7349541" y="4635063"/>
            <a:chExt cx="1693288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8148016" y="4635063"/>
              <a:ext cx="8948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418"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rPr>
                <a:t>Azure Resource Management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49541" y="4690662"/>
              <a:ext cx="682792" cy="442801"/>
              <a:chOff x="6236727" y="5075466"/>
              <a:chExt cx="1685512" cy="109308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04927" y="5075466"/>
                <a:ext cx="1102201" cy="1054928"/>
                <a:chOff x="6604927" y="5075466"/>
                <a:chExt cx="1102201" cy="1054928"/>
              </a:xfrm>
            </p:grpSpPr>
            <p:sp>
              <p:nvSpPr>
                <p:cNvPr id="35" name="Diamond 34"/>
                <p:cNvSpPr/>
                <p:nvPr/>
              </p:nvSpPr>
              <p:spPr bwMode="auto">
                <a:xfrm>
                  <a:off x="6642893" y="5075466"/>
                  <a:ext cx="869548" cy="480973"/>
                </a:xfrm>
                <a:prstGeom prst="diamond">
                  <a:avLst/>
                </a:prstGeom>
                <a:solidFill>
                  <a:srgbClr val="3999C6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Parallelogram 35"/>
                <p:cNvSpPr/>
                <p:nvPr/>
              </p:nvSpPr>
              <p:spPr bwMode="auto">
                <a:xfrm rot="19866714">
                  <a:off x="6966649" y="5556675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ACDAEC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allelogram 36"/>
                <p:cNvSpPr/>
                <p:nvPr/>
              </p:nvSpPr>
              <p:spPr bwMode="auto">
                <a:xfrm rot="5400000">
                  <a:off x="6449829" y="5545013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59B4D9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3" name="Freeform 197"/>
              <p:cNvSpPr/>
              <p:nvPr/>
            </p:nvSpPr>
            <p:spPr bwMode="auto">
              <a:xfrm rot="1753011">
                <a:off x="7202147" y="5162507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Freeform 198"/>
              <p:cNvSpPr/>
              <p:nvPr/>
            </p:nvSpPr>
            <p:spPr bwMode="auto">
              <a:xfrm rot="12600000">
                <a:off x="6236727" y="5077283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7555122" y="4823518"/>
            <a:ext cx="126316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PowerShell | WAML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092" y="5734012"/>
            <a:ext cx="127919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xPlat</a:t>
            </a: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 Command Line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41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42" name="Rectangle 41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12480" y="5232223"/>
            <a:ext cx="1223092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76" y="3680140"/>
            <a:ext cx="1407328" cy="559714"/>
          </a:xfrm>
          <a:prstGeom prst="rect">
            <a:avLst/>
          </a:prstGeom>
        </p:spPr>
      </p:pic>
      <p:sp>
        <p:nvSpPr>
          <p:cNvPr id="45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1" y="2777934"/>
            <a:ext cx="1199352" cy="64307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48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57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37037" y="5446350"/>
            <a:ext cx="1781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100" kern="0" spc="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Microsoft Test Manager</a:t>
            </a:r>
            <a:endParaRPr lang="en-US" kern="0" spc="2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4514926"/>
            <a:ext cx="1473303" cy="4574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4938101"/>
            <a:ext cx="1609090" cy="4601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3078848"/>
            <a:ext cx="1473303" cy="4574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3502023"/>
            <a:ext cx="1609090" cy="4601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37" y="4407694"/>
            <a:ext cx="1473303" cy="457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037" y="4830869"/>
            <a:ext cx="1609090" cy="460193"/>
          </a:xfrm>
          <a:prstGeom prst="rect">
            <a:avLst/>
          </a:prstGeom>
        </p:spPr>
      </p:pic>
      <p:sp>
        <p:nvSpPr>
          <p:cNvPr id="128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-200" dirty="0">
                <a:solidFill>
                  <a:schemeClr val="bg1"/>
                </a:solidFill>
              </a:rPr>
              <a:t>Microsoft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837" y="4255294"/>
            <a:ext cx="1473303" cy="4574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837" y="4678469"/>
            <a:ext cx="1609090" cy="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35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Isn’t DevOps another phrase for Agile?</a:t>
            </a:r>
          </a:p>
          <a:p>
            <a:r>
              <a:rPr lang="en-US" dirty="0"/>
              <a:t>Who is responsible for deploying code?</a:t>
            </a:r>
          </a:p>
          <a:p>
            <a:r>
              <a:rPr lang="en-US" dirty="0"/>
              <a:t>When deployments fail, who gets blamed?</a:t>
            </a:r>
          </a:p>
          <a:p>
            <a:r>
              <a:rPr lang="en-US" dirty="0"/>
              <a:t>How many production deployments do you perform per year? Month? Day? Hour?</a:t>
            </a:r>
          </a:p>
          <a:p>
            <a:r>
              <a:rPr lang="en-US" dirty="0"/>
              <a:t>What is stopping you from deploying faster?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16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9089" y="-1"/>
            <a:ext cx="2984527" cy="6994526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4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8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3799" y="451251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22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23" name="Rectangle 22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1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0" dirty="0">
                <a:solidFill>
                  <a:schemeClr val="bg1"/>
                </a:solidFill>
              </a:rPr>
              <a:t>OSS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clrChange>
              <a:clrFrom>
                <a:srgbClr val="EFF1F4"/>
              </a:clrFrom>
              <a:clrTo>
                <a:srgbClr val="EFF1F4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871493"/>
            <a:ext cx="1132410" cy="29820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505737"/>
            <a:ext cx="1280146" cy="2738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2" y="2791304"/>
            <a:ext cx="1190662" cy="63841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76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98227" y="2968042"/>
            <a:ext cx="851482" cy="3274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3" y="3285678"/>
            <a:ext cx="1056366" cy="384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975" y="3693619"/>
            <a:ext cx="981502" cy="29961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7690" y="4026108"/>
            <a:ext cx="1209035" cy="37109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179883" y="4937077"/>
            <a:ext cx="1123964" cy="754721"/>
            <a:chOff x="4728517" y="4845638"/>
            <a:chExt cx="1123964" cy="754721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404040"/>
                </a:clrFrom>
                <a:clrTo>
                  <a:srgbClr val="4040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6" t="9606" r="31797" b="11547"/>
            <a:stretch/>
          </p:blipFill>
          <p:spPr>
            <a:xfrm>
              <a:off x="4846861" y="4845638"/>
              <a:ext cx="899620" cy="34600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517" y="5191645"/>
              <a:ext cx="1123964" cy="40871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44" y="3242290"/>
            <a:ext cx="640481" cy="64048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6" y="3364449"/>
            <a:ext cx="494775" cy="486195"/>
          </a:xfrm>
          <a:prstGeom prst="rect">
            <a:avLst/>
          </a:prstGeom>
        </p:spPr>
      </p:pic>
      <p:sp>
        <p:nvSpPr>
          <p:cNvPr id="90" name="Rectangle 4"/>
          <p:cNvSpPr/>
          <p:nvPr/>
        </p:nvSpPr>
        <p:spPr bwMode="gray">
          <a:xfrm>
            <a:off x="7332291" y="395445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7447051" y="4311670"/>
            <a:ext cx="851482" cy="3274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7" y="4606507"/>
            <a:ext cx="1056366" cy="3841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897" y="4992107"/>
            <a:ext cx="981502" cy="29961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612" y="5293082"/>
            <a:ext cx="1209035" cy="3710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43" y="5691798"/>
            <a:ext cx="1096264" cy="3011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29" y="3567579"/>
            <a:ext cx="1264908" cy="94868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8"/>
          <a:stretch/>
        </p:blipFill>
        <p:spPr>
          <a:xfrm>
            <a:off x="10714037" y="3976693"/>
            <a:ext cx="1219200" cy="10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5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r>
              <a:rPr lang="en-US" dirty="0"/>
              <a:t>People, Process, and Tools are equally important</a:t>
            </a:r>
          </a:p>
          <a:p>
            <a:endParaRPr lang="en-US" dirty="0"/>
          </a:p>
          <a:p>
            <a:r>
              <a:rPr lang="en-US" dirty="0"/>
              <a:t>DevOps produces higher quality applications, more quickly, to users of any form factor</a:t>
            </a:r>
          </a:p>
          <a:p>
            <a:endParaRPr lang="en-US" dirty="0"/>
          </a:p>
          <a:p>
            <a:r>
              <a:rPr lang="en-US" dirty="0"/>
              <a:t>Visual Studio Team Services offers a flexible, extensible pipeline spanning from planning to delivery</a:t>
            </a:r>
          </a:p>
        </p:txBody>
      </p:sp>
    </p:spTree>
    <p:extLst>
      <p:ext uri="{BB962C8B-B14F-4D97-AF65-F5344CB8AC3E}">
        <p14:creationId xmlns:p14="http://schemas.microsoft.com/office/powerpoint/2010/main" val="61883580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4468916"/>
          </a:xfrm>
        </p:spPr>
        <p:txBody>
          <a:bodyPr/>
          <a:lstStyle/>
          <a:p>
            <a:r>
              <a:rPr lang="en-US" sz="3200" dirty="0"/>
              <a:t>Created a Visual Studio Team Services online account for code version control, automatic compiling and deploying of a web app.</a:t>
            </a:r>
          </a:p>
          <a:p>
            <a:r>
              <a:rPr lang="en-US" sz="3200" dirty="0"/>
              <a:t>Created a VSTS Git repository for synchronizing source code on a local machine and in the cloud.</a:t>
            </a:r>
          </a:p>
          <a:p>
            <a:r>
              <a:rPr lang="en-US" sz="3200" dirty="0"/>
              <a:t>Created a Continuous Integration pipeline that automatically compiles an application and creates packages for deployment anytime code is checked into the repository.</a:t>
            </a:r>
          </a:p>
          <a:p>
            <a:r>
              <a:rPr lang="en-US" sz="3200" dirty="0"/>
              <a:t>Deployed a built application to an Azure Web App from VSTS and thus automating the final steps of the deployment process.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 Summary</a:t>
            </a:r>
          </a:p>
        </p:txBody>
      </p:sp>
    </p:spTree>
    <p:extLst>
      <p:ext uri="{BB962C8B-B14F-4D97-AF65-F5344CB8AC3E}">
        <p14:creationId xmlns:p14="http://schemas.microsoft.com/office/powerpoint/2010/main" val="23470093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Development + Operations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5" y="2211409"/>
            <a:ext cx="4417552" cy="4015714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 bwMode="auto">
          <a:xfrm>
            <a:off x="1143000" y="2800350"/>
            <a:ext cx="615950" cy="596900"/>
          </a:xfrm>
          <a:custGeom>
            <a:avLst/>
            <a:gdLst>
              <a:gd name="connsiteX0" fmla="*/ 0 w 615950"/>
              <a:gd name="connsiteY0" fmla="*/ 400050 h 596900"/>
              <a:gd name="connsiteX1" fmla="*/ 25400 w 615950"/>
              <a:gd name="connsiteY1" fmla="*/ 101600 h 596900"/>
              <a:gd name="connsiteX2" fmla="*/ 336550 w 615950"/>
              <a:gd name="connsiteY2" fmla="*/ 0 h 596900"/>
              <a:gd name="connsiteX3" fmla="*/ 615950 w 615950"/>
              <a:gd name="connsiteY3" fmla="*/ 209550 h 596900"/>
              <a:gd name="connsiteX4" fmla="*/ 590550 w 615950"/>
              <a:gd name="connsiteY4" fmla="*/ 469900 h 596900"/>
              <a:gd name="connsiteX5" fmla="*/ 228600 w 615950"/>
              <a:gd name="connsiteY5" fmla="*/ 596900 h 596900"/>
              <a:gd name="connsiteX6" fmla="*/ 0 w 615950"/>
              <a:gd name="connsiteY6" fmla="*/ 4000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50" h="596900">
                <a:moveTo>
                  <a:pt x="0" y="400050"/>
                </a:moveTo>
                <a:lnTo>
                  <a:pt x="25400" y="101600"/>
                </a:lnTo>
                <a:lnTo>
                  <a:pt x="336550" y="0"/>
                </a:lnTo>
                <a:lnTo>
                  <a:pt x="615950" y="209550"/>
                </a:lnTo>
                <a:lnTo>
                  <a:pt x="590550" y="469900"/>
                </a:lnTo>
                <a:lnTo>
                  <a:pt x="228600" y="596900"/>
                </a:lnTo>
                <a:lnTo>
                  <a:pt x="0" y="40005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798">
            <a:off x="1302102" y="3342128"/>
            <a:ext cx="576073" cy="8625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720748" y="4721398"/>
            <a:ext cx="1368152" cy="723258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0829" y="4509886"/>
            <a:ext cx="2174098" cy="1736339"/>
            <a:chOff x="8860829" y="4509886"/>
            <a:chExt cx="2174098" cy="1736339"/>
          </a:xfrm>
        </p:grpSpPr>
        <p:sp>
          <p:nvSpPr>
            <p:cNvPr id="33" name="Oval 3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Freeform 15"/>
          <p:cNvSpPr/>
          <p:nvPr/>
        </p:nvSpPr>
        <p:spPr bwMode="auto">
          <a:xfrm rot="1768747">
            <a:off x="10275031" y="4084118"/>
            <a:ext cx="304422" cy="541356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 87"/>
          <p:cNvSpPr>
            <a:spLocks noChangeAspect="1" noEditPoints="1"/>
          </p:cNvSpPr>
          <p:nvPr/>
        </p:nvSpPr>
        <p:spPr bwMode="auto">
          <a:xfrm>
            <a:off x="10262885" y="3860293"/>
            <a:ext cx="423736" cy="408026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697" y="6049360"/>
            <a:ext cx="9319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339" y="6049360"/>
            <a:ext cx="9383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44" name="Explosion 1 2"/>
          <p:cNvSpPr/>
          <p:nvPr/>
        </p:nvSpPr>
        <p:spPr bwMode="auto">
          <a:xfrm>
            <a:off x="8435995" y="2662342"/>
            <a:ext cx="3672408" cy="3672408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Explosion 1 4"/>
          <p:cNvSpPr/>
          <p:nvPr/>
        </p:nvSpPr>
        <p:spPr bwMode="auto">
          <a:xfrm rot="9900000">
            <a:off x="8888939" y="3045408"/>
            <a:ext cx="2700491" cy="2700491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Explosion 1 5"/>
          <p:cNvSpPr/>
          <p:nvPr/>
        </p:nvSpPr>
        <p:spPr bwMode="auto">
          <a:xfrm rot="5400000">
            <a:off x="9418638" y="3542968"/>
            <a:ext cx="1916898" cy="1916898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7"/>
          <p:cNvSpPr>
            <a:spLocks noEditPoints="1"/>
          </p:cNvSpPr>
          <p:nvPr/>
        </p:nvSpPr>
        <p:spPr bwMode="auto">
          <a:xfrm>
            <a:off x="1125212" y="2777182"/>
            <a:ext cx="655217" cy="67613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184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6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DevOps?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12" y="1989238"/>
            <a:ext cx="8286354" cy="46932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198" y="3125471"/>
            <a:ext cx="3516559" cy="1694463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6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Development and</a:t>
              </a:r>
              <a:br>
                <a:rPr lang="en-US" sz="2000" kern="0" dirty="0">
                  <a:solidFill>
                    <a:srgbClr val="FBFBFB"/>
                  </a:solidFill>
                  <a:cs typeface="Bodoni Std Bold Italic"/>
                </a:rPr>
              </a:b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03637" y="1248455"/>
            <a:ext cx="2220823" cy="974123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9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1" name="Right Triangle 10"/>
          <p:cNvSpPr/>
          <p:nvPr/>
        </p:nvSpPr>
        <p:spPr bwMode="auto">
          <a:xfrm flipV="1">
            <a:off x="8631950" y="4197101"/>
            <a:ext cx="233927" cy="318132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73649" y="3125471"/>
            <a:ext cx="2873787" cy="1090419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8">
              <a:defRPr/>
            </a:pPr>
            <a:r>
              <a:rPr lang="en-US" sz="2000" kern="0" dirty="0">
                <a:solidFill>
                  <a:srgbClr val="FBFBFB"/>
                </a:solidFill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82953" y="3299282"/>
            <a:ext cx="2348739" cy="847232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4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5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DevOps conversation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60251" y="5622064"/>
            <a:ext cx="3650483" cy="887379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8210" y="5622065"/>
            <a:ext cx="3650482" cy="887379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2292" y="5627379"/>
            <a:ext cx="3650483" cy="887379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8" y="2101355"/>
            <a:ext cx="1724972" cy="308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8" y="2480480"/>
            <a:ext cx="1330145" cy="2611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68811" y="2100043"/>
            <a:ext cx="3298852" cy="3299988"/>
            <a:chOff x="3763989" y="1325427"/>
            <a:chExt cx="4610100" cy="46116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7697788" y="1162050"/>
            <a:ext cx="4667250" cy="4667250"/>
            <a:chOff x="4849" y="732"/>
            <a:chExt cx="2940" cy="2940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7411" y="3288453"/>
            <a:ext cx="7663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30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55" y="2942999"/>
            <a:ext cx="123634" cy="13716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7498" y="2942999"/>
            <a:ext cx="123634" cy="1371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50168" y="3288453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1022595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DevOps can help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7658" y="2185097"/>
            <a:ext cx="3805807" cy="3435227"/>
          </a:xfrm>
          <a:prstGeom prst="rect">
            <a:avLst/>
          </a:prstGeom>
          <a:solidFill>
            <a:srgbClr val="54186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19530" y="2185097"/>
            <a:ext cx="3805807" cy="3435227"/>
          </a:xfrm>
          <a:prstGeom prst="rect">
            <a:avLst/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1401" y="2185097"/>
            <a:ext cx="3805807" cy="3435227"/>
          </a:xfrm>
          <a:prstGeom prst="rect">
            <a:avLst/>
          </a:prstGeom>
          <a:solidFill>
            <a:srgbClr val="F1771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7658" y="2792357"/>
            <a:ext cx="3803904" cy="12023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Shorten Cycle Times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19530" y="2792356"/>
            <a:ext cx="3803904" cy="1445513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solidFill>
                  <a:srgbClr val="FFFFFF"/>
                </a:solidFill>
              </a:rPr>
              <a:t>Optimize Resources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171401" y="2792356"/>
            <a:ext cx="3803904" cy="94558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Improve Quality</a:t>
            </a:r>
            <a:b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and Availability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630287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5418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82159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2FAFE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334030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F177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173628" y="3606800"/>
            <a:ext cx="3803904" cy="198793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7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Capture rich telemetry on application </a:t>
            </a:r>
            <a:r>
              <a:rPr lang="en-US" sz="1800" spc="-5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and usage so that you </a:t>
            </a:r>
            <a:r>
              <a:rPr lang="en-US" sz="1800" spc="-6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can make better decisions on future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investments and anticipate issues in production before they impact your service.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370373" y="3606800"/>
            <a:ext cx="3803904" cy="176223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Efficiently manage environments using technologies that support </a:t>
            </a:r>
            <a:r>
              <a:rPr lang="en-US" sz="1800" spc="-50" dirty="0">
                <a:solidFill>
                  <a:srgbClr val="FFFFFF"/>
                </a:solidFill>
                <a:latin typeface="Segoe UI"/>
              </a:rPr>
              <a:t>self-service provisioning in a secure way, in line with your IT governance standards.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70975" y="3606800"/>
            <a:ext cx="3803904" cy="182615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3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Speed up and increase traceability </a:t>
            </a:r>
            <a:r>
              <a:rPr lang="en-US" sz="1800" spc="2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of each release by empowering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your development and operations </a:t>
            </a:r>
            <a:r>
              <a:rPr lang="en-US" sz="1800" spc="-4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teams with advanced collaboration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 automation tools. </a:t>
            </a:r>
          </a:p>
        </p:txBody>
      </p:sp>
      <p:pic>
        <p:nvPicPr>
          <p:cNvPr id="15" name="Picture 14" descr="ShortenCyc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9981" r="20811" b="14403"/>
          <a:stretch/>
        </p:blipFill>
        <p:spPr>
          <a:xfrm>
            <a:off x="1825749" y="1507173"/>
            <a:ext cx="1056671" cy="10017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47540" y="1508973"/>
            <a:ext cx="802745" cy="998179"/>
            <a:chOff x="9223030" y="-2441251"/>
            <a:chExt cx="2184644" cy="370678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619431" y="-1741245"/>
              <a:ext cx="664250" cy="59662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9223030" y="-1144616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347024" y="-1044193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9223030" y="-72455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9347024" y="22060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9583201" y="999705"/>
              <a:ext cx="1464302" cy="9451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07195" y="1094221"/>
              <a:ext cx="1219267" cy="17130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9854806" y="-937863"/>
              <a:ext cx="1428875" cy="86540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9854806" y="128390"/>
              <a:ext cx="1428875" cy="87131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47024" y="-937863"/>
              <a:ext cx="507782" cy="86540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0023082" y="-607059"/>
              <a:ext cx="507782" cy="20970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 dirty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9347024" y="128390"/>
              <a:ext cx="507782" cy="87131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47024" y="-2139983"/>
              <a:ext cx="513686" cy="99536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359636" y="-1921415"/>
              <a:ext cx="436929" cy="77679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359636" y="-2305385"/>
              <a:ext cx="94471" cy="77089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9659959" y="-2340828"/>
              <a:ext cx="522543" cy="1196212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0028987" y="-2441251"/>
              <a:ext cx="330649" cy="129663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9860710" y="-2021838"/>
              <a:ext cx="286365" cy="87722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</p:grpSp>
      <p:pic>
        <p:nvPicPr>
          <p:cNvPr id="35" name="Picture 34" descr="ProcessMachi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355" r="5953" b="9612"/>
          <a:stretch/>
        </p:blipFill>
        <p:spPr>
          <a:xfrm>
            <a:off x="9534940" y="1544095"/>
            <a:ext cx="1183797" cy="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habits and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210" y="1351581"/>
            <a:ext cx="2753037" cy="2526681"/>
            <a:chOff x="361913" y="1409851"/>
            <a:chExt cx="2253455" cy="2526681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002520" y="3032545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378797" y="3022132"/>
              <a:ext cx="1728313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 flipH="1">
              <a:off x="361913" y="1409851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 flipH="1">
            <a:off x="2093000" y="5676916"/>
            <a:ext cx="225345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endParaRPr lang="en-US" sz="12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5376" y="1363662"/>
            <a:ext cx="2253455" cy="2514600"/>
            <a:chOff x="3907078" y="1704954"/>
            <a:chExt cx="2253455" cy="25146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43490" y="3315567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3952185" y="3305154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 flipH="1">
              <a:off x="3907078" y="1704954"/>
              <a:ext cx="2253455" cy="159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Telemetry Collection</a:t>
              </a:r>
              <a:b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0284" y="4106862"/>
            <a:ext cx="2253455" cy="2843838"/>
            <a:chOff x="5731986" y="4275818"/>
            <a:chExt cx="2253455" cy="284383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23291" y="4275818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5731986" y="5179805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 flipH="1">
              <a:off x="5731986" y="5206504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User Telemetry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Feature flags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3444" y="1363662"/>
            <a:ext cx="2253455" cy="2514600"/>
            <a:chOff x="7325948" y="1976641"/>
            <a:chExt cx="2253455" cy="2514600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148885" y="358725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7334430" y="3576841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 flipH="1">
              <a:off x="7325948" y="1976641"/>
              <a:ext cx="2253455" cy="159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Code Reviews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Measurement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9299" y="4123594"/>
            <a:ext cx="3537176" cy="2881827"/>
            <a:chOff x="8931001" y="4171676"/>
            <a:chExt cx="3074355" cy="2881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9647305" y="4171676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8931001" y="5075663"/>
              <a:ext cx="249911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 flipH="1">
              <a:off x="8931001" y="5106816"/>
              <a:ext cx="3074355" cy="1946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Delivery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44441" y="1068775"/>
            <a:ext cx="2731372" cy="2799074"/>
            <a:chOff x="9742683" y="884564"/>
            <a:chExt cx="2629639" cy="2799074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1189698" y="2779651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 flipH="1">
              <a:off x="9742683" y="884564"/>
              <a:ext cx="2629639" cy="1946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9805539" y="2779651"/>
              <a:ext cx="240243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008800" y="4143757"/>
            <a:ext cx="2382885" cy="2858705"/>
            <a:chOff x="2169932" y="4486604"/>
            <a:chExt cx="2253455" cy="285870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1237" y="448660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169932" y="5390591"/>
              <a:ext cx="1684304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 flipH="1">
              <a:off x="2169932" y="5432157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Enterprise Agile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41633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3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FLOW OF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CUSTOMER VALUE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17316" y="3304883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6504" y="3268922"/>
            <a:ext cx="2454877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TEAM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AUTONOMY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&amp; ENTERPRISE</a:t>
            </a:r>
            <a:br>
              <a:rPr lang="en-US" sz="1200" b="1" i="1" kern="0" dirty="0">
                <a:solidFill>
                  <a:srgbClr val="FFFFFF"/>
                </a:solidFill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ALIGNMENT</a:t>
            </a: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doni M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63918" y="3313932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2225" y="3301121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BACKLOG refined with LEARNING</a:t>
            </a:r>
          </a:p>
        </p:txBody>
      </p:sp>
      <p:sp>
        <p:nvSpPr>
          <p:cNvPr id="38" name="Oval 37"/>
          <p:cNvSpPr/>
          <p:nvPr/>
        </p:nvSpPr>
        <p:spPr>
          <a:xfrm>
            <a:off x="576662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4933" y="32895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EVIDENCE</a:t>
            </a:r>
            <a:b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gathered in PRODUCTION</a:t>
            </a:r>
          </a:p>
        </p:txBody>
      </p:sp>
      <p:sp>
        <p:nvSpPr>
          <p:cNvPr id="40" name="Oval 39"/>
          <p:cNvSpPr/>
          <p:nvPr/>
        </p:nvSpPr>
        <p:spPr>
          <a:xfrm>
            <a:off x="7369971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278" y="33358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MANAGED TECHNICAL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DEBT</a:t>
            </a:r>
          </a:p>
        </p:txBody>
      </p:sp>
      <p:sp>
        <p:nvSpPr>
          <p:cNvPr id="42" name="Oval 41"/>
          <p:cNvSpPr/>
          <p:nvPr/>
        </p:nvSpPr>
        <p:spPr>
          <a:xfrm>
            <a:off x="897401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20748" y="340527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PRODUCTION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FIRST MINDSET</a:t>
            </a:r>
          </a:p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8619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4449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INFRASTRUCTURE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2927682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focus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00" y="2709936"/>
            <a:ext cx="1717500" cy="1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2" y="2730500"/>
            <a:ext cx="1772163" cy="1609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54" y="3677327"/>
            <a:ext cx="248694" cy="20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8" y="1405778"/>
            <a:ext cx="4449971" cy="445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9997" y="1603566"/>
            <a:ext cx="82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487" y="1341956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278" y="1509855"/>
            <a:ext cx="237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9971" y="5518255"/>
            <a:ext cx="12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2334" y="5579810"/>
            <a:ext cx="21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780" y="5318200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336" y="3418925"/>
            <a:ext cx="20910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3685" y="3418925"/>
            <a:ext cx="1727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4054" y="124824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936" y="525061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6069039" y="3630477"/>
            <a:ext cx="2305050" cy="2306638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9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2e1b7b2ed8e575b77f52cf14866e48591718f"/>
</p:tagLst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0</TotalTime>
  <Words>1120</Words>
  <Application>Microsoft Office PowerPoint</Application>
  <PresentationFormat>Benutzerdefiniert</PresentationFormat>
  <Paragraphs>327</Paragraphs>
  <Slides>33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33</vt:i4>
      </vt:variant>
    </vt:vector>
  </HeadingPairs>
  <TitlesOfParts>
    <vt:vector size="49" baseType="lpstr">
      <vt:lpstr>ＭＳ 明朝</vt:lpstr>
      <vt:lpstr>Arial</vt:lpstr>
      <vt:lpstr>Bodoni MT</vt:lpstr>
      <vt:lpstr>Bodoni Std Bold Italic</vt:lpstr>
      <vt:lpstr>Calibri</vt:lpstr>
      <vt:lpstr>Cambria</vt:lpstr>
      <vt:lpstr>Consolas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WHITE TEMPLATE</vt:lpstr>
      <vt:lpstr>COLOR TEMPLATE</vt:lpstr>
      <vt:lpstr>DevOps</vt:lpstr>
      <vt:lpstr>Agenda</vt:lpstr>
      <vt:lpstr>Why DevOps?</vt:lpstr>
      <vt:lpstr>Traditional Development + Operations</vt:lpstr>
      <vt:lpstr>What is DevOps?</vt:lpstr>
      <vt:lpstr>The DevOps conversation</vt:lpstr>
      <vt:lpstr>How DevOps can help</vt:lpstr>
      <vt:lpstr>DevOps habits and practices</vt:lpstr>
      <vt:lpstr>Four focus areas</vt:lpstr>
      <vt:lpstr>Building a DevOps pipeline</vt:lpstr>
      <vt:lpstr>Plan + Track</vt:lpstr>
      <vt:lpstr>Plan + Track</vt:lpstr>
      <vt:lpstr>Develop + Test</vt:lpstr>
      <vt:lpstr>Continuous Integration</vt:lpstr>
      <vt:lpstr>Continuous Testing</vt:lpstr>
      <vt:lpstr>Building with agents</vt:lpstr>
      <vt:lpstr>Release</vt:lpstr>
      <vt:lpstr>Continuous Delivery</vt:lpstr>
      <vt:lpstr>Release Management</vt:lpstr>
      <vt:lpstr>Infrastructure as Code </vt:lpstr>
      <vt:lpstr>Monitor + Learn</vt:lpstr>
      <vt:lpstr>Monitor + Learn</vt:lpstr>
      <vt:lpstr>Deployment slots</vt:lpstr>
      <vt:lpstr>Demo</vt:lpstr>
      <vt:lpstr>Enhancing mobile development</vt:lpstr>
      <vt:lpstr>CI + CD for a mobile world</vt:lpstr>
      <vt:lpstr>Xamarin Test Cloud</vt:lpstr>
      <vt:lpstr>HockeyApp Beta Distribution</vt:lpstr>
      <vt:lpstr>PowerPoint-Präsentation</vt:lpstr>
      <vt:lpstr>PowerPoint-Präsentation</vt:lpstr>
      <vt:lpstr>Summary</vt:lpstr>
      <vt:lpstr>PowerPoint-Präsentation</vt:lpstr>
      <vt:lpstr>HOL Summary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Steven Follis</dc:creator>
  <cp:keywords/>
  <dc:description>Template: Maryfj_x000d_
Formatting: _x000d_
Audience Type:</dc:description>
  <cp:lastModifiedBy>Jens Kleine</cp:lastModifiedBy>
  <cp:revision>36</cp:revision>
  <dcterms:created xsi:type="dcterms:W3CDTF">2016-10-04T22:06:48Z</dcterms:created>
  <dcterms:modified xsi:type="dcterms:W3CDTF">2017-07-05T10:45:14Z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